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46"/>
  </p:notesMasterIdLst>
  <p:sldIdLst>
    <p:sldId id="256" r:id="rId3"/>
    <p:sldId id="315" r:id="rId4"/>
    <p:sldId id="311" r:id="rId5"/>
    <p:sldId id="312" r:id="rId6"/>
    <p:sldId id="313" r:id="rId7"/>
    <p:sldId id="314" r:id="rId8"/>
    <p:sldId id="310" r:id="rId9"/>
    <p:sldId id="308" r:id="rId10"/>
    <p:sldId id="307" r:id="rId11"/>
    <p:sldId id="303" r:id="rId12"/>
    <p:sldId id="304" r:id="rId13"/>
    <p:sldId id="305" r:id="rId14"/>
    <p:sldId id="306" r:id="rId15"/>
    <p:sldId id="279" r:id="rId16"/>
    <p:sldId id="281" r:id="rId17"/>
    <p:sldId id="283" r:id="rId18"/>
    <p:sldId id="282" r:id="rId19"/>
    <p:sldId id="319" r:id="rId20"/>
    <p:sldId id="298" r:id="rId21"/>
    <p:sldId id="291"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80" r:id="rId37"/>
    <p:sldId id="316" r:id="rId38"/>
    <p:sldId id="320" r:id="rId39"/>
    <p:sldId id="273" r:id="rId40"/>
    <p:sldId id="322" r:id="rId41"/>
    <p:sldId id="317" r:id="rId42"/>
    <p:sldId id="318" r:id="rId43"/>
    <p:sldId id="277" r:id="rId44"/>
    <p:sldId id="278" r:id="rId45"/>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9"/>
    <p:restoredTop sz="68808" autoAdjust="0"/>
  </p:normalViewPr>
  <p:slideViewPr>
    <p:cSldViewPr snapToGrid="0">
      <p:cViewPr varScale="1">
        <p:scale>
          <a:sx n="47" d="100"/>
          <a:sy n="47" d="100"/>
        </p:scale>
        <p:origin x="1064"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a:solidFill>
                  <a:srgbClr val="00B4C2"/>
                </a:solidFill>
                <a:latin typeface="Calibri"/>
                <a:ea typeface="Calibri"/>
                <a:cs typeface="Calibri"/>
                <a:sym typeface="Calibri"/>
              </a:rPr>
              <a:t>We use Open Source</a:t>
            </a:r>
            <a:r>
              <a:rPr lang="mr-IN" dirty="0"/>
              <a:t> and get billions of dollars of code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This code was created by other people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How we use respect their rights?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mr-IN" dirty="0"/>
              <a:t>How do we meet our legal requirements?</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is a key part of answering the questions raised in this dialogue. At the heart of the OpenChain Project is a specification, an overarching standard for how companies deal with open source compliance. This is the top level: a list of the overarching processes, policies and training companies need.</a:t>
            </a:r>
            <a:endParaRPr sz="1200" b="0" i="0" u="none" strike="noStrike" cap="none" dirty="0">
              <a:solidFill>
                <a:schemeClr val="dk1"/>
              </a:solidFill>
              <a:latin typeface="Calibri"/>
              <a:ea typeface="Calibri"/>
              <a:cs typeface="Calibri"/>
              <a:sym typeface="Calibri"/>
            </a:endParaRPr>
          </a:p>
        </p:txBody>
      </p:sp>
      <p:sp>
        <p:nvSpPr>
          <p:cNvPr id="346" name="Shape 346"/>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Just below this we see SPDX, a sister standard which provides a software bill of materials, a key component in realizing some of the processes companies use to manage open source compliance.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Adjacent are projects like TODO Group, providing excellent material regarding how to create and manage open source program offices, which are often another key component in realizing some of the processes companies use to manage open source compliance.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Below this we see projects providing tooling to accomplish the specifics of various process steps. A great example is </a:t>
            </a:r>
            <a:r>
              <a:rPr lang="en-US" sz="1200" b="0" i="0" u="none" strike="noStrike" cap="none" dirty="0" err="1">
                <a:solidFill>
                  <a:schemeClr val="dk1"/>
                </a:solidFill>
                <a:latin typeface="Calibri"/>
                <a:ea typeface="Calibri"/>
                <a:cs typeface="Calibri"/>
                <a:sym typeface="Calibri"/>
              </a:rPr>
              <a:t>FOSSology</a:t>
            </a:r>
            <a:r>
              <a:rPr lang="en-US" sz="1200" b="0" i="0" u="none" strike="noStrike" cap="none" dirty="0">
                <a:solidFill>
                  <a:schemeClr val="dk1"/>
                </a:solidFill>
                <a:latin typeface="Calibri"/>
                <a:ea typeface="Calibri"/>
                <a:cs typeface="Calibri"/>
                <a:sym typeface="Calibri"/>
              </a:rPr>
              <a:t>, a project that allows you to scan source code and see what licenses are being used.</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Shape 34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Let’s pull back. So there is a stack of great projects to help companies go from the top level to the details of open source compliance. Our focus today is at the very top, the standard that defines what the overall key requirements of a quality open source compliance program are. We are looking at the OpenChain Project.</a:t>
            </a:r>
          </a:p>
        </p:txBody>
      </p:sp>
      <p:sp>
        <p:nvSpPr>
          <p:cNvPr id="346" name="Shape 346"/>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74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asks one simple question. </a:t>
            </a:r>
            <a:r>
              <a:rPr lang="en-CA" sz="1200" b="0" i="0" u="none" strike="noStrike" cap="none" dirty="0">
                <a:solidFill>
                  <a:srgbClr val="00B4C2"/>
                </a:solidFill>
                <a:latin typeface="Calibri"/>
                <a:ea typeface="Calibri"/>
                <a:cs typeface="Calibri"/>
                <a:sym typeface="Calibri"/>
              </a:rPr>
              <a:t>“How do I trust my open source supply chain?” Answering that question provides a way to increase efficiency and reduce resource costs around open source compliance.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152400" indent="0">
              <a:buNone/>
            </a:pPr>
            <a:r>
              <a:rPr lang="en-US" dirty="0"/>
              <a:t>OpenChain Conformance, meeting all the requirements of the OpenChain standard </a:t>
            </a:r>
            <a:r>
              <a:rPr lang="mr-IN" dirty="0"/>
              <a:t>–</a:t>
            </a:r>
            <a:r>
              <a:rPr lang="en-US" dirty="0"/>
              <a:t> we call it the Specification </a:t>
            </a:r>
            <a:r>
              <a:rPr lang="mr-IN" dirty="0"/>
              <a:t>–</a:t>
            </a:r>
            <a:r>
              <a:rPr lang="en-US" dirty="0"/>
              <a:t> is at the end point of an important journey for companies. This journey was described by Toyota as having four parts.</a:t>
            </a:r>
            <a:br>
              <a:rPr lang="en-US" dirty="0"/>
            </a:br>
            <a:r>
              <a:rPr lang="en-US" dirty="0"/>
              <a:t>First, a company may not understand the important of open source compliance. Second, they might not understand what to do about compliance. Third, they might understand what to do, but not how to do it. And finally, a company may not understand how to get certification, to confirm they are meeting international expectations.</a:t>
            </a: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uk-UA" sz="1200" b="0" i="0" u="none" strike="noStrike" cap="none" smtClean="0">
                <a:solidFill>
                  <a:schemeClr val="dk1"/>
                </a:solidFill>
                <a:latin typeface="Calibri"/>
                <a:ea typeface="Calibri"/>
                <a:cs typeface="Calibri"/>
                <a:sym typeface="Calibri"/>
              </a:rPr>
              <a:t>20</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9958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three parts of the OpenChain Project that support this evolution. </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Specification and Conformance to the Specification are around level 4, towards the end point of the journey.</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Curriculum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 library of supportive reference material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is able to help people get through levels 1 through 3.</a:t>
            </a:r>
            <a:endParaRPr sz="1200" b="0" i="0" u="none" strike="noStrike" cap="none" dirty="0">
              <a:solidFill>
                <a:schemeClr val="dk1"/>
              </a:solidFill>
              <a:latin typeface="Calibri"/>
              <a:ea typeface="Calibri"/>
              <a:cs typeface="Calibri"/>
              <a:sym typeface="Calibri"/>
            </a:endParaRPr>
          </a:p>
        </p:txBody>
      </p:sp>
      <p:sp>
        <p:nvSpPr>
          <p:cNvPr id="171" name="Google Shape;171;p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For the context of this talk the most important thing to remember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By adoption the key requirements we suddenly have much better clarity about what to do or what is being done. It makes the open source compliance part of supplier and customer relationships much more effective.</a:t>
            </a:r>
            <a:endParaRPr sz="1200" b="0" i="0" u="none" strike="noStrike" cap="none" dirty="0">
              <a:solidFill>
                <a:schemeClr val="dk1"/>
              </a:solidFill>
              <a:latin typeface="Calibri"/>
              <a:ea typeface="Calibri"/>
              <a:cs typeface="Calibri"/>
              <a:sym typeface="Calibri"/>
            </a:endParaRPr>
          </a:p>
        </p:txBody>
      </p:sp>
      <p:sp>
        <p:nvSpPr>
          <p:cNvPr id="204" name="Google Shape;204;p7: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Conformance allows organizations to show they meet these requirements. It provides the practical “yes/no” questions that help a company confirm it meets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a:t>
            </a:r>
            <a:endParaRPr sz="1200" b="0" i="0" u="none" strike="noStrike" cap="none" dirty="0">
              <a:solidFill>
                <a:schemeClr val="dk1"/>
              </a:solidFill>
              <a:latin typeface="Calibri"/>
              <a:ea typeface="Calibri"/>
              <a:cs typeface="Calibri"/>
              <a:sym typeface="Calibri"/>
            </a:endParaRPr>
          </a:p>
        </p:txBody>
      </p:sp>
      <p:sp>
        <p:nvSpPr>
          <p:cNvPr id="211" name="Google Shape;211;p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clear example from our online Conformance web app. This app allows companies to self-certify to the OpenChain Specification.</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five “Goals”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following the structure of the Specification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each goal is accomplished by answering the questions contained inside. For example, Goal 3 contains three yes or no questions.</a:t>
            </a:r>
            <a:endParaRPr sz="1200" b="0" i="0" u="none" strike="noStrike" cap="none" dirty="0">
              <a:solidFill>
                <a:schemeClr val="dk1"/>
              </a:solidFill>
              <a:latin typeface="Calibri"/>
              <a:ea typeface="Calibri"/>
              <a:cs typeface="Calibri"/>
              <a:sym typeface="Calibri"/>
            </a:endParaRPr>
          </a:p>
        </p:txBody>
      </p:sp>
      <p:sp>
        <p:nvSpPr>
          <p:cNvPr id="218" name="Google Shape;218;p9: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 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a:t>
            </a:r>
            <a:r>
              <a:rPr lang="en-US" sz="1200" b="0" i="0" u="none" strike="noStrike" cap="none" dirty="0" err="1">
                <a:solidFill>
                  <a:schemeClr val="dk1"/>
                </a:solidFill>
                <a:latin typeface="Calibri"/>
                <a:ea typeface="Calibri"/>
                <a:cs typeface="Calibri"/>
                <a:sym typeface="Calibri"/>
              </a:rPr>
              <a:t>whistlestop</a:t>
            </a:r>
            <a:r>
              <a:rPr lang="en-US" sz="1200" b="0" i="0" u="none" strike="noStrike" cap="none" dirty="0">
                <a:solidFill>
                  <a:schemeClr val="dk1"/>
                </a:solidFill>
                <a:latin typeface="Calibri"/>
                <a:ea typeface="Calibri"/>
                <a:cs typeface="Calibri"/>
                <a:sym typeface="Calibri"/>
              </a:rPr>
              <a:t> 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Before we move on I want to show you a slide from the reference training deck. This is an open source compliance review process for a large company. As you can see it involves project managers, engineers, legal personnel and scanning specialists. This type of example helps large entities and multinationals frame approaches to open source compliance. Alongside these we also have great examples more suitable for small to medium entities.</a:t>
            </a:r>
            <a:endParaRPr sz="1200" b="0" i="0" u="none" strike="noStrike" cap="none" dirty="0">
              <a:solidFill>
                <a:schemeClr val="dk1"/>
              </a:solidFill>
              <a:latin typeface="Calibri"/>
              <a:ea typeface="Calibri"/>
              <a:cs typeface="Calibri"/>
              <a:sym typeface="Calibri"/>
            </a:endParaRPr>
          </a:p>
        </p:txBody>
      </p:sp>
      <p:sp>
        <p:nvSpPr>
          <p:cNvPr id="253" name="Google Shape;253;p1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Curriculum can be used for any open source training program. We have released all the reference material under CC-0 licensing, effectively public domain. That’s important because it means companies, consultancies and NGOs can use the material for any purpose, even outside of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Conformance.</a:t>
            </a:r>
            <a:endParaRPr sz="1200" b="0" i="0" u="none" strike="noStrike" cap="none" dirty="0">
              <a:solidFill>
                <a:schemeClr val="dk1"/>
              </a:solidFill>
              <a:latin typeface="Calibri"/>
              <a:ea typeface="Calibri"/>
              <a:cs typeface="Calibri"/>
              <a:sym typeface="Calibri"/>
            </a:endParaRPr>
          </a:p>
        </p:txBody>
      </p:sp>
      <p:sp>
        <p:nvSpPr>
          <p:cNvPr id="260" name="Google Shape;260;p1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Now, naturally our overall goal in the OpenChain Project is to encourage OpenChain Conformance. We want people to meet the requirements of the OpenChain Specification and we have built a healthy community to explain the value here, to support new participants and to champion great open source compliance.</a:t>
            </a:r>
            <a:endParaRPr sz="1200" b="0" i="0" u="none" strike="noStrike" cap="none" dirty="0">
              <a:solidFill>
                <a:schemeClr val="dk1"/>
              </a:solidFill>
              <a:latin typeface="Calibri"/>
              <a:ea typeface="Calibri"/>
              <a:cs typeface="Calibri"/>
              <a:sym typeface="Calibri"/>
            </a:endParaRPr>
          </a:p>
        </p:txBody>
      </p:sp>
      <p:sp>
        <p:nvSpPr>
          <p:cNvPr id="267" name="Google Shape;267;p1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series of Platinum Member companies in the OpenChain Project. As you can see, they are pretty diverse, with Adobe standing shoulder to shoulder with Toyota in establishing this standard for open source compliance.</a:t>
            </a:r>
          </a:p>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Toshiba is our newest member, a new partner for building out in the global procurement cycle.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31607e39a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effectLst/>
                <a:latin typeface="Calibri"/>
                <a:ea typeface="Calibri"/>
                <a:cs typeface="Calibri"/>
                <a:sym typeface="Calibri"/>
              </a:rPr>
              <a:t>Our current membership represents combined revenue of over 750 billion USD and a commensurately large impact on global procurement.</a:t>
            </a:r>
            <a:endParaRPr sz="1200" b="0" i="0" u="none" strike="noStrike" cap="none" dirty="0">
              <a:solidFill>
                <a:schemeClr val="dk1"/>
              </a:solidFill>
              <a:latin typeface="Calibri"/>
              <a:ea typeface="Calibri"/>
              <a:cs typeface="Calibri"/>
              <a:sym typeface="Calibri"/>
            </a:endParaRPr>
          </a:p>
        </p:txBody>
      </p:sp>
      <p:sp>
        <p:nvSpPr>
          <p:cNvPr id="224" name="Google Shape;224;g431607e39a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5274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Project also has a growing community of organizations with a publicly announced OpenChain Conformant program. These companies range from the beginning to the end of global supply chains, with SUSE being the latest organization to announce conformance.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6622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Ultimately the OpenChain Project is all about people. A wide range of contributors from organizations of all types and sizes collaborate to make open source compliance as simple, as comprehensive and as efficient as possible.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667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Here’s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9756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39c27cdfb_0_8: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439c27cdfb_0_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49" name="Google Shape;249;g439c27cdfb_0_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23176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finally even more.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Let’s illustrate this with an internal company dialogue.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a:defRPr>
                <a:latin typeface="Roboto" pitchFamily="2" charset="0"/>
              </a:defRPr>
            </a:lvl1pPr>
            <a:lvl2pPr>
              <a:defRPr>
                <a:latin typeface="Roboto" pitchFamily="2" charset="0"/>
              </a:defRPr>
            </a:lvl2pPr>
            <a:lvl3pPr>
              <a:defRPr>
                <a:latin typeface="Roboto" pitchFamily="2" charset="0"/>
              </a:defRPr>
            </a:lvl3pPr>
            <a:lvl4pPr>
              <a:defRPr>
                <a:latin typeface="Roboto" pitchFamily="2" charset="0"/>
              </a:defRPr>
            </a:lvl4pPr>
            <a:lvl5pPr>
              <a:defRPr>
                <a:latin typeface="Roboto" pitchFamily="2"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タイトル 7"/>
          <p:cNvSpPr>
            <a:spLocks noGrp="1"/>
          </p:cNvSpPr>
          <p:nvPr>
            <p:ph type="title"/>
          </p:nvPr>
        </p:nvSpPr>
        <p:spPr/>
        <p:txBody>
          <a:bodyPr/>
          <a:lstStyle>
            <a:lvl1pPr>
              <a:defRPr>
                <a:latin typeface="Roboto" pitchFamily="2" charset="0"/>
              </a:defRPr>
            </a:lvl1pPr>
          </a:lstStyle>
          <a:p>
            <a:r>
              <a:rPr kumimoji="1" lang="ja-JP" altLang="en-US"/>
              <a:t>マスター タイトルの書式設定</a:t>
            </a:r>
          </a:p>
        </p:txBody>
      </p:sp>
      <p:sp>
        <p:nvSpPr>
          <p:cNvPr id="2" name="日付プレースホルダー 1"/>
          <p:cNvSpPr>
            <a:spLocks noGrp="1"/>
          </p:cNvSpPr>
          <p:nvPr>
            <p:ph type="dt" sz="half" idx="10"/>
          </p:nvPr>
        </p:nvSpPr>
        <p:spPr>
          <a:xfrm>
            <a:off x="0" y="6520259"/>
            <a:ext cx="3503712" cy="365125"/>
          </a:xfrm>
        </p:spPr>
        <p:txBody>
          <a:bodyPr/>
          <a:lstStyle>
            <a:lvl1pPr>
              <a:defRPr>
                <a:latin typeface="Roboto" pitchFamily="2" charset="0"/>
              </a:defRPr>
            </a:lvl1pPr>
          </a:lstStyle>
          <a:p>
            <a:pPr defTabSz="1088307"/>
            <a:r>
              <a:rPr lang="en-US" altLang="ja-JP">
                <a:ea typeface="Roboto" pitchFamily="2" charset="0"/>
              </a:rPr>
              <a:t>Apr. 6, 2018 Asian Legal Network2018</a:t>
            </a:r>
            <a:endParaRPr lang="ja-JP" altLang="en-US" dirty="0"/>
          </a:p>
        </p:txBody>
      </p:sp>
      <p:sp>
        <p:nvSpPr>
          <p:cNvPr id="7" name="フッター プレースホルダー 6"/>
          <p:cNvSpPr>
            <a:spLocks noGrp="1"/>
          </p:cNvSpPr>
          <p:nvPr>
            <p:ph type="ftr" sz="quarter" idx="11"/>
          </p:nvPr>
        </p:nvSpPr>
        <p:spPr/>
        <p:txBody>
          <a:bodyPr/>
          <a:lstStyle>
            <a:lvl1pPr>
              <a:defRPr>
                <a:latin typeface="Roboto" pitchFamily="2" charset="0"/>
              </a:defRPr>
            </a:lvl1pPr>
          </a:lstStyle>
          <a:p>
            <a:pPr defTabSz="1088307"/>
            <a:r>
              <a:rPr lang="en-US" altLang="ja-JP">
                <a:ea typeface="Roboto" pitchFamily="2" charset="0"/>
              </a:rPr>
              <a:t>(c)TOYOTA MOTOR CORPORATION</a:t>
            </a:r>
            <a:endParaRPr lang="ja-JP" altLang="en-US" dirty="0"/>
          </a:p>
        </p:txBody>
      </p:sp>
      <p:sp>
        <p:nvSpPr>
          <p:cNvPr id="9" name="スライド番号プレースホルダー 8"/>
          <p:cNvSpPr>
            <a:spLocks noGrp="1"/>
          </p:cNvSpPr>
          <p:nvPr>
            <p:ph type="sldNum" sz="quarter" idx="12"/>
          </p:nvPr>
        </p:nvSpPr>
        <p:spPr/>
        <p:txBody>
          <a:bodyPr/>
          <a:lstStyle>
            <a:lvl1pPr>
              <a:defRPr>
                <a:latin typeface="Roboto" pitchFamily="2" charset="0"/>
              </a:defRPr>
            </a:lvl1pPr>
          </a:lstStyle>
          <a:p>
            <a:pPr defTabSz="1088307"/>
            <a:fld id="{83E3586C-9690-4DB5-BAC2-D5C9982F2139}" type="slidenum">
              <a:rPr lang="ja-JP" altLang="en-US" smtClean="0"/>
              <a:pPr defTabSz="1088307"/>
              <a:t>‹#›</a:t>
            </a:fld>
            <a:endParaRPr lang="ja-JP" altLang="en-US" dirty="0"/>
          </a:p>
        </p:txBody>
      </p:sp>
    </p:spTree>
    <p:extLst>
      <p:ext uri="{BB962C8B-B14F-4D97-AF65-F5344CB8AC3E}">
        <p14:creationId xmlns:p14="http://schemas.microsoft.com/office/powerpoint/2010/main" val="3285987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We use Open Source</a:t>
            </a:r>
            <a:r>
              <a:rPr lang="mr-IN" dirty="0"/>
              <a:t> and get billions of dollars of code</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8945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This code was created by other people</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9010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How we respect their rights?</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308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mr-IN" dirty="0"/>
              <a:t>How do we meet our legal requirements?</a:t>
            </a:r>
            <a:endParaRPr lang="mr-IN"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56149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Welcome To The Stack</a:t>
            </a:r>
            <a:endParaRPr dirty="0"/>
          </a:p>
        </p:txBody>
      </p:sp>
      <p:sp>
        <p:nvSpPr>
          <p:cNvPr id="349" name="Shape 34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pic>
        <p:nvPicPr>
          <p:cNvPr id="4" name="Picture 3" descr="Screen Shot 2018-06-22 at 13.5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243" y="3567199"/>
            <a:ext cx="2430077" cy="711349"/>
          </a:xfrm>
          <a:prstGeom prst="rect">
            <a:avLst/>
          </a:prstGeom>
        </p:spPr>
      </p:pic>
      <p:pic>
        <p:nvPicPr>
          <p:cNvPr id="5" name="Picture 4" descr="Screen Shot 2018-06-22 at 13.51.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661" y="3434306"/>
            <a:ext cx="2303673" cy="917972"/>
          </a:xfrm>
          <a:prstGeom prst="rect">
            <a:avLst/>
          </a:prstGeom>
        </p:spPr>
      </p:pic>
      <p:pic>
        <p:nvPicPr>
          <p:cNvPr id="8" name="Picture 7" descr="Screen Shot 2018-06-22 at 13.52.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635" y="5081953"/>
            <a:ext cx="1657350" cy="965200"/>
          </a:xfrm>
          <a:prstGeom prst="rect">
            <a:avLst/>
          </a:prstGeom>
        </p:spPr>
      </p:pic>
      <p:pic>
        <p:nvPicPr>
          <p:cNvPr id="10" name="Picture 9" descr="Screen Shot 2018-06-22 at 13.53.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036" y="5302378"/>
            <a:ext cx="2457839" cy="515502"/>
          </a:xfrm>
          <a:prstGeom prst="rect">
            <a:avLst/>
          </a:prstGeom>
        </p:spPr>
      </p:pic>
      <p:pic>
        <p:nvPicPr>
          <p:cNvPr id="12" name="Picture 11" descr="Screen Shot 2018-06-22 at 13.53.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148" y="5209743"/>
            <a:ext cx="2233436" cy="709620"/>
          </a:xfrm>
          <a:prstGeom prst="rect">
            <a:avLst/>
          </a:prstGeom>
        </p:spPr>
      </p:pic>
      <p:sp>
        <p:nvSpPr>
          <p:cNvPr id="13" name="Round Diagonal Corner Rectangle 12"/>
          <p:cNvSpPr/>
          <p:nvPr/>
        </p:nvSpPr>
        <p:spPr>
          <a:xfrm>
            <a:off x="838200" y="4920361"/>
            <a:ext cx="10597444" cy="1315340"/>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1622778" y="3217333"/>
            <a:ext cx="9045222"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4261556" y="1576129"/>
            <a:ext cx="3259666"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OpenChain - Complex Made Simple - Version 2 - Japanese cop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64" y="1660795"/>
            <a:ext cx="1586492" cy="929509"/>
          </a:xfrm>
          <a:prstGeom prst="rect">
            <a:avLst/>
          </a:prstGeom>
        </p:spPr>
      </p:pic>
    </p:spTree>
    <p:extLst>
      <p:ext uri="{BB962C8B-B14F-4D97-AF65-F5344CB8AC3E}">
        <p14:creationId xmlns:p14="http://schemas.microsoft.com/office/powerpoint/2010/main" val="141174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https://</a:t>
            </a:r>
            <a:r>
              <a:rPr lang="en-CA" dirty="0" err="1"/>
              <a:t>www.spdx.org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pic>
        <p:nvPicPr>
          <p:cNvPr id="2" name="Picture 1" descr="spdx_slide_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906"/>
            <a:ext cx="12192000" cy="1604211"/>
          </a:xfrm>
          <a:prstGeom prst="rect">
            <a:avLst/>
          </a:prstGeom>
        </p:spPr>
      </p:pic>
    </p:spTree>
    <p:extLst>
      <p:ext uri="{BB962C8B-B14F-4D97-AF65-F5344CB8AC3E}">
        <p14:creationId xmlns:p14="http://schemas.microsoft.com/office/powerpoint/2010/main" val="3225631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a:t>
            </a:r>
            <a:r>
              <a:rPr lang="en-CA" dirty="0" err="1"/>
              <a:t>www.todogroup.org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pic>
        <p:nvPicPr>
          <p:cNvPr id="3" name="Picture 2" descr="Screen Shot 2018-08-10 at 12.0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021" y="385321"/>
            <a:ext cx="9017000" cy="4064000"/>
          </a:xfrm>
          <a:prstGeom prst="rect">
            <a:avLst/>
          </a:prstGeom>
        </p:spPr>
      </p:pic>
    </p:spTree>
    <p:extLst>
      <p:ext uri="{BB962C8B-B14F-4D97-AF65-F5344CB8AC3E}">
        <p14:creationId xmlns:p14="http://schemas.microsoft.com/office/powerpoint/2010/main" val="214427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4284334"/>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CA" dirty="0"/>
              <a:t>https://</a:t>
            </a:r>
            <a:r>
              <a:rPr lang="en-CA" dirty="0" err="1"/>
              <a:t>www.fossology.org</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pic>
        <p:nvPicPr>
          <p:cNvPr id="3" name="Picture 2" descr="Screen Shot 2018-08-10 at 12.00.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6270"/>
            <a:ext cx="12192000" cy="2456112"/>
          </a:xfrm>
          <a:prstGeom prst="rect">
            <a:avLst/>
          </a:prstGeom>
        </p:spPr>
      </p:pic>
    </p:spTree>
    <p:extLst>
      <p:ext uri="{BB962C8B-B14F-4D97-AF65-F5344CB8AC3E}">
        <p14:creationId xmlns:p14="http://schemas.microsoft.com/office/powerpoint/2010/main" val="304554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Welcome To The Stack</a:t>
            </a:r>
            <a:endParaRPr dirty="0"/>
          </a:p>
        </p:txBody>
      </p:sp>
      <p:sp>
        <p:nvSpPr>
          <p:cNvPr id="349" name="Shape 34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pic>
        <p:nvPicPr>
          <p:cNvPr id="4" name="Picture 3" descr="Screen Shot 2018-06-22 at 13.5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243" y="3567199"/>
            <a:ext cx="2430077" cy="711349"/>
          </a:xfrm>
          <a:prstGeom prst="rect">
            <a:avLst/>
          </a:prstGeom>
        </p:spPr>
      </p:pic>
      <p:pic>
        <p:nvPicPr>
          <p:cNvPr id="5" name="Picture 4" descr="Screen Shot 2018-06-22 at 13.51.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661" y="3434306"/>
            <a:ext cx="2303673" cy="917972"/>
          </a:xfrm>
          <a:prstGeom prst="rect">
            <a:avLst/>
          </a:prstGeom>
        </p:spPr>
      </p:pic>
      <p:pic>
        <p:nvPicPr>
          <p:cNvPr id="8" name="Picture 7" descr="Screen Shot 2018-06-22 at 13.52.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635" y="5081953"/>
            <a:ext cx="1657350" cy="965200"/>
          </a:xfrm>
          <a:prstGeom prst="rect">
            <a:avLst/>
          </a:prstGeom>
        </p:spPr>
      </p:pic>
      <p:pic>
        <p:nvPicPr>
          <p:cNvPr id="10" name="Picture 9" descr="Screen Shot 2018-06-22 at 13.53.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036" y="5302378"/>
            <a:ext cx="2457839" cy="515502"/>
          </a:xfrm>
          <a:prstGeom prst="rect">
            <a:avLst/>
          </a:prstGeom>
        </p:spPr>
      </p:pic>
      <p:pic>
        <p:nvPicPr>
          <p:cNvPr id="12" name="Picture 11" descr="Screen Shot 2018-06-22 at 13.53.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148" y="5209743"/>
            <a:ext cx="2233436" cy="709620"/>
          </a:xfrm>
          <a:prstGeom prst="rect">
            <a:avLst/>
          </a:prstGeom>
        </p:spPr>
      </p:pic>
      <p:sp>
        <p:nvSpPr>
          <p:cNvPr id="13" name="Round Diagonal Corner Rectangle 12"/>
          <p:cNvSpPr/>
          <p:nvPr/>
        </p:nvSpPr>
        <p:spPr>
          <a:xfrm>
            <a:off x="838200" y="4920361"/>
            <a:ext cx="10597444" cy="1315340"/>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Diagonal Corner Rectangle 16"/>
          <p:cNvSpPr/>
          <p:nvPr/>
        </p:nvSpPr>
        <p:spPr>
          <a:xfrm>
            <a:off x="1622778" y="3217333"/>
            <a:ext cx="9045222"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4261556" y="1576129"/>
            <a:ext cx="3259666" cy="1382889"/>
          </a:xfrm>
          <a:prstGeom prst="round2Diag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OpenChain - Complex Made Simple - Version 2 - Japanese copy.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064" y="1660795"/>
            <a:ext cx="1586492" cy="929509"/>
          </a:xfrm>
          <a:prstGeom prst="rect">
            <a:avLst/>
          </a:prstGeom>
        </p:spPr>
      </p:pic>
      <p:sp>
        <p:nvSpPr>
          <p:cNvPr id="14" name="Oval 13">
            <a:extLst>
              <a:ext uri="{FF2B5EF4-FFF2-40B4-BE49-F238E27FC236}">
                <a16:creationId xmlns:a16="http://schemas.microsoft.com/office/drawing/2014/main" id="{FBB13FB2-C4E7-4145-BACD-BA9DD2BA29DC}"/>
              </a:ext>
            </a:extLst>
          </p:cNvPr>
          <p:cNvSpPr/>
          <p:nvPr/>
        </p:nvSpPr>
        <p:spPr>
          <a:xfrm>
            <a:off x="3725330" y="1259419"/>
            <a:ext cx="4243917" cy="207433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30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7258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43339" y="274639"/>
            <a:ext cx="9985109" cy="684867"/>
          </a:xfrm>
        </p:spPr>
        <p:txBody>
          <a:bodyPr/>
          <a:lstStyle/>
          <a:p>
            <a:r>
              <a:rPr lang="en-US" altLang="ja-JP" sz="3600" dirty="0">
                <a:latin typeface="Calibri"/>
                <a:ea typeface="Roboto" pitchFamily="2" charset="0"/>
              </a:rPr>
              <a:t>OpenChain Adoption </a:t>
            </a:r>
            <a:r>
              <a:rPr lang="mr-IN" altLang="ja-JP" sz="3600" dirty="0">
                <a:latin typeface="Calibri"/>
                <a:ea typeface="Roboto" pitchFamily="2" charset="0"/>
              </a:rPr>
              <a:t>–</a:t>
            </a:r>
            <a:r>
              <a:rPr lang="en-US" altLang="ja-JP" sz="3600" dirty="0">
                <a:latin typeface="Calibri"/>
                <a:ea typeface="Roboto" pitchFamily="2" charset="0"/>
              </a:rPr>
              <a:t> A Story of Levels</a:t>
            </a:r>
            <a:endParaRPr kumimoji="1" lang="ja-JP" altLang="en-US" sz="3600" dirty="0">
              <a:latin typeface="Calibri"/>
            </a:endParaRPr>
          </a:p>
        </p:txBody>
      </p:sp>
      <p:sp>
        <p:nvSpPr>
          <p:cNvPr id="5" name="フッター プレースホルダー 4"/>
          <p:cNvSpPr>
            <a:spLocks noGrp="1"/>
          </p:cNvSpPr>
          <p:nvPr>
            <p:ph type="ftr" sz="quarter" idx="11"/>
          </p:nvPr>
        </p:nvSpPr>
        <p:spPr>
          <a:xfrm>
            <a:off x="4038600" y="6492875"/>
            <a:ext cx="4114800" cy="365125"/>
          </a:xfrm>
        </p:spPr>
        <p:txBody>
          <a:bodyPr/>
          <a:lstStyle/>
          <a:p>
            <a:pPr defTabSz="1088307"/>
            <a:r>
              <a:rPr lang="en-US" altLang="ja-JP" dirty="0">
                <a:ea typeface="Roboto" pitchFamily="2" charset="0"/>
              </a:rPr>
              <a:t>(c)TOYOTA MOTOR CORPORATION</a:t>
            </a:r>
            <a:endParaRPr lang="ja-JP" altLang="en-US" dirty="0"/>
          </a:p>
        </p:txBody>
      </p:sp>
      <p:sp>
        <p:nvSpPr>
          <p:cNvPr id="6" name="スライド番号プレースホルダー 5"/>
          <p:cNvSpPr>
            <a:spLocks noGrp="1"/>
          </p:cNvSpPr>
          <p:nvPr>
            <p:ph type="sldNum" sz="quarter" idx="12"/>
          </p:nvPr>
        </p:nvSpPr>
        <p:spPr/>
        <p:txBody>
          <a:bodyPr/>
          <a:lstStyle/>
          <a:p>
            <a:pPr defTabSz="1088307"/>
            <a:fld id="{83E3586C-9690-4DB5-BAC2-D5C9982F2139}" type="slidenum">
              <a:rPr lang="ja-JP" altLang="en-US" smtClean="0"/>
              <a:pPr defTabSz="1088307"/>
              <a:t>20</a:t>
            </a:fld>
            <a:endParaRPr lang="ja-JP" altLang="en-US" dirty="0"/>
          </a:p>
        </p:txBody>
      </p:sp>
      <p:sp>
        <p:nvSpPr>
          <p:cNvPr id="34" name="テキスト ボックス 33"/>
          <p:cNvSpPr txBox="1"/>
          <p:nvPr/>
        </p:nvSpPr>
        <p:spPr>
          <a:xfrm>
            <a:off x="963858" y="1383793"/>
            <a:ext cx="2304256" cy="1292658"/>
          </a:xfrm>
          <a:prstGeom prst="rect">
            <a:avLst/>
          </a:prstGeom>
          <a:solidFill>
            <a:srgbClr val="FF6600"/>
          </a:solidFill>
        </p:spPr>
        <p:style>
          <a:lnRef idx="1">
            <a:schemeClr val="accent2"/>
          </a:lnRef>
          <a:fillRef idx="3">
            <a:schemeClr val="accent2"/>
          </a:fillRef>
          <a:effectRef idx="2">
            <a:schemeClr val="accent2"/>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Level1</a:t>
            </a:r>
          </a:p>
          <a:p>
            <a:r>
              <a:rPr lang="en-US" altLang="ja-JP" sz="1900" dirty="0">
                <a:latin typeface="Roboto" pitchFamily="2" charset="0"/>
                <a:ea typeface="Roboto" pitchFamily="2" charset="0"/>
                <a:cs typeface="メイリオ" panose="020B0604030504040204" pitchFamily="50" charset="-128"/>
              </a:rPr>
              <a:t>NOT understand </a:t>
            </a:r>
          </a:p>
          <a:p>
            <a:r>
              <a:rPr lang="en-US" altLang="ja-JP" sz="1900" dirty="0">
                <a:latin typeface="Roboto" pitchFamily="2" charset="0"/>
                <a:ea typeface="Roboto" pitchFamily="2" charset="0"/>
                <a:cs typeface="メイリオ" panose="020B0604030504040204" pitchFamily="50" charset="-128"/>
              </a:rPr>
              <a:t>Importance of</a:t>
            </a:r>
          </a:p>
          <a:p>
            <a:r>
              <a:rPr kumimoji="1" lang="en-US" altLang="ja-JP" sz="1900" dirty="0">
                <a:latin typeface="Roboto" pitchFamily="2" charset="0"/>
                <a:ea typeface="Roboto" pitchFamily="2" charset="0"/>
              </a:rPr>
              <a:t>OSS Compliance</a:t>
            </a:r>
          </a:p>
        </p:txBody>
      </p:sp>
      <p:sp>
        <p:nvSpPr>
          <p:cNvPr id="35" name="テキスト ボックス 34"/>
          <p:cNvSpPr txBox="1"/>
          <p:nvPr/>
        </p:nvSpPr>
        <p:spPr>
          <a:xfrm>
            <a:off x="3556146" y="1383793"/>
            <a:ext cx="2304256" cy="129265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Level2</a:t>
            </a:r>
          </a:p>
          <a:p>
            <a:r>
              <a:rPr lang="en-US" altLang="ja-JP" sz="1900" dirty="0">
                <a:latin typeface="Roboto" pitchFamily="2" charset="0"/>
                <a:ea typeface="Roboto" pitchFamily="2" charset="0"/>
                <a:cs typeface="メイリオ" panose="020B0604030504040204" pitchFamily="50" charset="-128"/>
              </a:rPr>
              <a:t>NOT understand</a:t>
            </a:r>
          </a:p>
          <a:p>
            <a:r>
              <a:rPr lang="en-US" altLang="ja-JP" sz="1900" dirty="0">
                <a:latin typeface="Roboto" pitchFamily="2" charset="0"/>
                <a:ea typeface="Roboto" pitchFamily="2" charset="0"/>
                <a:cs typeface="メイリオ" panose="020B0604030504040204" pitchFamily="50" charset="-128"/>
              </a:rPr>
              <a:t>what to do</a:t>
            </a:r>
          </a:p>
          <a:p>
            <a:endParaRPr lang="en-US" altLang="ja-JP" sz="1900" dirty="0">
              <a:latin typeface="Roboto" pitchFamily="2" charset="0"/>
              <a:ea typeface="Roboto" pitchFamily="2" charset="0"/>
              <a:cs typeface="メイリオ" panose="020B0604030504040204" pitchFamily="50" charset="-128"/>
            </a:endParaRPr>
          </a:p>
        </p:txBody>
      </p:sp>
      <p:sp>
        <p:nvSpPr>
          <p:cNvPr id="36" name="テキスト ボックス 35"/>
          <p:cNvSpPr txBox="1"/>
          <p:nvPr/>
        </p:nvSpPr>
        <p:spPr>
          <a:xfrm>
            <a:off x="6148434" y="1383793"/>
            <a:ext cx="2592288" cy="1292658"/>
          </a:xfrm>
          <a:prstGeom prst="rect">
            <a:avLst/>
          </a:prstGeom>
          <a:solidFill>
            <a:schemeClr val="bg1">
              <a:lumMod val="50000"/>
            </a:schemeClr>
          </a:solidFill>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Level3</a:t>
            </a:r>
          </a:p>
          <a:p>
            <a:r>
              <a:rPr lang="en-US" altLang="ja-JP" sz="1900" dirty="0">
                <a:latin typeface="Roboto" pitchFamily="2" charset="0"/>
                <a:ea typeface="Roboto" pitchFamily="2" charset="0"/>
                <a:cs typeface="メイリオ" panose="020B0604030504040204" pitchFamily="50" charset="-128"/>
              </a:rPr>
              <a:t>NOT understand</a:t>
            </a:r>
          </a:p>
          <a:p>
            <a:r>
              <a:rPr lang="en-US" altLang="ja-JP" sz="1900" dirty="0">
                <a:latin typeface="Roboto" pitchFamily="2" charset="0"/>
                <a:ea typeface="Roboto" pitchFamily="2" charset="0"/>
                <a:cs typeface="メイリオ" panose="020B0604030504040204" pitchFamily="50" charset="-128"/>
              </a:rPr>
              <a:t>how to do</a:t>
            </a:r>
          </a:p>
          <a:p>
            <a:endParaRPr lang="en-US" altLang="ja-JP" sz="1900" dirty="0">
              <a:latin typeface="Roboto" pitchFamily="2" charset="0"/>
              <a:ea typeface="Roboto" pitchFamily="2" charset="0"/>
              <a:cs typeface="メイリオ" panose="020B0604030504040204" pitchFamily="50" charset="-128"/>
            </a:endParaRPr>
          </a:p>
        </p:txBody>
      </p:sp>
      <p:sp>
        <p:nvSpPr>
          <p:cNvPr id="37" name="テキスト ボックス 36"/>
          <p:cNvSpPr txBox="1"/>
          <p:nvPr/>
        </p:nvSpPr>
        <p:spPr>
          <a:xfrm>
            <a:off x="9062511" y="1383793"/>
            <a:ext cx="2304256" cy="1292658"/>
          </a:xfrm>
          <a:prstGeom prst="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wrap="square" lIns="121917" tIns="60958" rIns="121917" bIns="60958" rtlCol="0">
            <a:spAutoFit/>
          </a:bodyPr>
          <a:lstStyle/>
          <a:p>
            <a:r>
              <a:rPr lang="en-US" altLang="ja-JP" sz="1900" dirty="0">
                <a:latin typeface="Roboto" pitchFamily="2" charset="0"/>
                <a:ea typeface="Roboto" pitchFamily="2" charset="0"/>
                <a:cs typeface="メイリオ" panose="020B0604030504040204" pitchFamily="50" charset="-128"/>
              </a:rPr>
              <a:t>Level4</a:t>
            </a:r>
          </a:p>
          <a:p>
            <a:r>
              <a:rPr lang="en-US" altLang="ja-JP" sz="1900" dirty="0">
                <a:latin typeface="Roboto" pitchFamily="2" charset="0"/>
                <a:ea typeface="Roboto" pitchFamily="2" charset="0"/>
                <a:cs typeface="メイリオ" panose="020B0604030504040204" pitchFamily="50" charset="-128"/>
              </a:rPr>
              <a:t>Not Understand</a:t>
            </a:r>
          </a:p>
          <a:p>
            <a:r>
              <a:rPr lang="en-US" altLang="ja-JP" sz="1900" dirty="0">
                <a:latin typeface="Roboto" pitchFamily="2" charset="0"/>
                <a:ea typeface="Roboto" pitchFamily="2" charset="0"/>
                <a:cs typeface="メイリオ" panose="020B0604030504040204" pitchFamily="50" charset="-128"/>
              </a:rPr>
              <a:t>how to get</a:t>
            </a:r>
          </a:p>
          <a:p>
            <a:r>
              <a:rPr lang="en-US" altLang="ja-JP" sz="1900" dirty="0">
                <a:latin typeface="Roboto" pitchFamily="2" charset="0"/>
                <a:ea typeface="Roboto" pitchFamily="2" charset="0"/>
                <a:cs typeface="メイリオ" panose="020B0604030504040204" pitchFamily="50" charset="-128"/>
              </a:rPr>
              <a:t>certification</a:t>
            </a:r>
          </a:p>
        </p:txBody>
      </p:sp>
      <p:sp>
        <p:nvSpPr>
          <p:cNvPr id="39" name="テキスト ボックス 38"/>
          <p:cNvSpPr txBox="1"/>
          <p:nvPr/>
        </p:nvSpPr>
        <p:spPr>
          <a:xfrm>
            <a:off x="963858" y="2804031"/>
            <a:ext cx="2304256" cy="1292658"/>
          </a:xfrm>
          <a:prstGeom prst="rect">
            <a:avLst/>
          </a:prstGeom>
        </p:spPr>
        <p:style>
          <a:lnRef idx="1">
            <a:schemeClr val="accent2"/>
          </a:lnRef>
          <a:fillRef idx="2">
            <a:schemeClr val="accent2"/>
          </a:fillRef>
          <a:effectRef idx="1">
            <a:schemeClr val="accent2"/>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Join events</a:t>
            </a:r>
          </a:p>
          <a:p>
            <a:r>
              <a:rPr lang="en-US" altLang="ja-JP" sz="1900" dirty="0">
                <a:latin typeface="Roboto" pitchFamily="2" charset="0"/>
                <a:ea typeface="Roboto" pitchFamily="2" charset="0"/>
                <a:cs typeface="メイリオ" panose="020B0604030504040204" pitchFamily="50" charset="-128"/>
              </a:rPr>
              <a:t> for Engineers/</a:t>
            </a:r>
          </a:p>
          <a:p>
            <a:r>
              <a:rPr lang="en-US" altLang="ja-JP" sz="1900" dirty="0">
                <a:latin typeface="Roboto" pitchFamily="2" charset="0"/>
                <a:ea typeface="Roboto" pitchFamily="2" charset="0"/>
                <a:cs typeface="メイリオ" panose="020B0604030504040204" pitchFamily="50" charset="-128"/>
              </a:rPr>
              <a:t>  Legal people/</a:t>
            </a:r>
          </a:p>
          <a:p>
            <a:r>
              <a:rPr lang="en-US" altLang="ja-JP" sz="1900" dirty="0">
                <a:latin typeface="Roboto" pitchFamily="2" charset="0"/>
                <a:ea typeface="Roboto" pitchFamily="2" charset="0"/>
                <a:cs typeface="メイリオ" panose="020B0604030504040204" pitchFamily="50" charset="-128"/>
              </a:rPr>
              <a:t>  IP people</a:t>
            </a:r>
          </a:p>
        </p:txBody>
      </p:sp>
      <p:sp>
        <p:nvSpPr>
          <p:cNvPr id="40" name="テキスト ボックス 39"/>
          <p:cNvSpPr txBox="1"/>
          <p:nvPr/>
        </p:nvSpPr>
        <p:spPr>
          <a:xfrm>
            <a:off x="3556146" y="2804033"/>
            <a:ext cx="2304256" cy="415494"/>
          </a:xfrm>
          <a:prstGeom prst="rect">
            <a:avLst/>
          </a:prstGeom>
        </p:spPr>
        <p:style>
          <a:lnRef idx="1">
            <a:schemeClr val="accent1"/>
          </a:lnRef>
          <a:fillRef idx="2">
            <a:schemeClr val="accent1"/>
          </a:fillRef>
          <a:effectRef idx="1">
            <a:schemeClr val="accent1"/>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Workshop</a:t>
            </a:r>
          </a:p>
        </p:txBody>
      </p:sp>
      <p:sp>
        <p:nvSpPr>
          <p:cNvPr id="41" name="テキスト ボックス 40"/>
          <p:cNvSpPr txBox="1"/>
          <p:nvPr/>
        </p:nvSpPr>
        <p:spPr>
          <a:xfrm>
            <a:off x="963858" y="4220296"/>
            <a:ext cx="2304256" cy="1585045"/>
          </a:xfrm>
          <a:prstGeom prst="rect">
            <a:avLst/>
          </a:prstGeom>
        </p:spPr>
        <p:style>
          <a:lnRef idx="1">
            <a:schemeClr val="accent2"/>
          </a:lnRef>
          <a:fillRef idx="2">
            <a:schemeClr val="accent2"/>
          </a:fillRef>
          <a:effectRef idx="1">
            <a:schemeClr val="accent2"/>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PR:</a:t>
            </a:r>
          </a:p>
          <a:p>
            <a:r>
              <a:rPr kumimoji="1" lang="en-US" altLang="ja-JP" sz="1900" dirty="0">
                <a:latin typeface="Roboto" pitchFamily="2" charset="0"/>
                <a:ea typeface="Roboto" pitchFamily="2" charset="0"/>
                <a:cs typeface="メイリオ" panose="020B0604030504040204" pitchFamily="50" charset="-128"/>
              </a:rPr>
              <a:t>  Traditional   </a:t>
            </a:r>
          </a:p>
          <a:p>
            <a:r>
              <a:rPr lang="en-US" altLang="ja-JP" sz="1900" dirty="0">
                <a:latin typeface="Roboto" pitchFamily="2" charset="0"/>
                <a:ea typeface="Roboto" pitchFamily="2" charset="0"/>
                <a:cs typeface="メイリオ" panose="020B0604030504040204" pitchFamily="50" charset="-128"/>
              </a:rPr>
              <a:t>   </a:t>
            </a:r>
            <a:r>
              <a:rPr kumimoji="1" lang="en-US" altLang="ja-JP" sz="1900" dirty="0">
                <a:latin typeface="Roboto" pitchFamily="2" charset="0"/>
                <a:ea typeface="Roboto" pitchFamily="2" charset="0"/>
                <a:cs typeface="メイリオ" panose="020B0604030504040204" pitchFamily="50" charset="-128"/>
              </a:rPr>
              <a:t>Media/</a:t>
            </a:r>
          </a:p>
          <a:p>
            <a:r>
              <a:rPr lang="en-US" altLang="ja-JP" sz="1900" dirty="0">
                <a:latin typeface="Roboto" pitchFamily="2" charset="0"/>
                <a:ea typeface="Roboto" pitchFamily="2" charset="0"/>
                <a:cs typeface="メイリオ" panose="020B0604030504040204" pitchFamily="50" charset="-128"/>
              </a:rPr>
              <a:t>   Tech Media/</a:t>
            </a:r>
          </a:p>
          <a:p>
            <a:r>
              <a:rPr kumimoji="1" lang="en-US" altLang="ja-JP" sz="1900" dirty="0">
                <a:latin typeface="Roboto" pitchFamily="2" charset="0"/>
                <a:ea typeface="Roboto" pitchFamily="2" charset="0"/>
                <a:cs typeface="メイリオ" panose="020B0604030504040204" pitchFamily="50" charset="-128"/>
              </a:rPr>
              <a:t>   SNS</a:t>
            </a:r>
            <a:endParaRPr lang="en-US" altLang="ja-JP" sz="1900" dirty="0">
              <a:latin typeface="Roboto" pitchFamily="2" charset="0"/>
              <a:ea typeface="Roboto" pitchFamily="2" charset="0"/>
              <a:cs typeface="メイリオ" panose="020B0604030504040204" pitchFamily="50" charset="-128"/>
            </a:endParaRPr>
          </a:p>
        </p:txBody>
      </p:sp>
      <p:sp>
        <p:nvSpPr>
          <p:cNvPr id="42" name="テキスト ボックス 41"/>
          <p:cNvSpPr txBox="1"/>
          <p:nvPr/>
        </p:nvSpPr>
        <p:spPr>
          <a:xfrm>
            <a:off x="3556147" y="3396604"/>
            <a:ext cx="2304256" cy="1877433"/>
          </a:xfrm>
          <a:prstGeom prst="rect">
            <a:avLst/>
          </a:prstGeom>
        </p:spPr>
        <p:style>
          <a:lnRef idx="1">
            <a:schemeClr val="accent1"/>
          </a:lnRef>
          <a:fillRef idx="2">
            <a:schemeClr val="accent1"/>
          </a:fillRef>
          <a:effectRef idx="1">
            <a:schemeClr val="accent1"/>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Reference Material</a:t>
            </a:r>
          </a:p>
          <a:p>
            <a:r>
              <a:rPr lang="ja-JP" altLang="en-US" sz="1900" dirty="0">
                <a:latin typeface="Roboto" pitchFamily="2" charset="0"/>
                <a:ea typeface="+mj-ea"/>
                <a:cs typeface="メイリオ" panose="020B0604030504040204" pitchFamily="50" charset="-128"/>
              </a:rPr>
              <a:t>　</a:t>
            </a:r>
            <a:r>
              <a:rPr lang="en-US" altLang="ja-JP" sz="1900" dirty="0">
                <a:latin typeface="Roboto" pitchFamily="2" charset="0"/>
                <a:ea typeface="Roboto" pitchFamily="2" charset="0"/>
                <a:cs typeface="メイリオ" panose="020B0604030504040204" pitchFamily="50" charset="-128"/>
              </a:rPr>
              <a:t>(Wiki/</a:t>
            </a:r>
          </a:p>
          <a:p>
            <a:r>
              <a:rPr lang="en-US" altLang="ja-JP" sz="1900" dirty="0">
                <a:latin typeface="Roboto" pitchFamily="2" charset="0"/>
                <a:ea typeface="Roboto" pitchFamily="2" charset="0"/>
                <a:cs typeface="メイリオ" panose="020B0604030504040204" pitchFamily="50" charset="-128"/>
              </a:rPr>
              <a:t>    Handbook/</a:t>
            </a:r>
          </a:p>
          <a:p>
            <a:r>
              <a:rPr lang="ja-JP" altLang="en-US" sz="1900" dirty="0">
                <a:latin typeface="Roboto" pitchFamily="2" charset="0"/>
                <a:ea typeface="+mj-ea"/>
                <a:cs typeface="メイリオ" panose="020B0604030504040204" pitchFamily="50" charset="-128"/>
              </a:rPr>
              <a:t>　 </a:t>
            </a:r>
            <a:r>
              <a:rPr lang="en-US" altLang="ja-JP" sz="1900" dirty="0">
                <a:latin typeface="Roboto" pitchFamily="2" charset="0"/>
                <a:ea typeface="Roboto" pitchFamily="2" charset="0"/>
                <a:cs typeface="メイリオ" panose="020B0604030504040204" pitchFamily="50" charset="-128"/>
              </a:rPr>
              <a:t>Academic </a:t>
            </a:r>
          </a:p>
          <a:p>
            <a:r>
              <a:rPr lang="en-US" altLang="ja-JP" sz="1900" dirty="0">
                <a:latin typeface="Roboto" pitchFamily="2" charset="0"/>
                <a:ea typeface="Roboto" pitchFamily="2" charset="0"/>
                <a:cs typeface="メイリオ" panose="020B0604030504040204" pitchFamily="50" charset="-128"/>
              </a:rPr>
              <a:t>    paper)</a:t>
            </a:r>
          </a:p>
        </p:txBody>
      </p:sp>
      <p:sp>
        <p:nvSpPr>
          <p:cNvPr id="43" name="テキスト ボックス 42"/>
          <p:cNvSpPr txBox="1"/>
          <p:nvPr/>
        </p:nvSpPr>
        <p:spPr>
          <a:xfrm>
            <a:off x="6244445" y="2804033"/>
            <a:ext cx="2496277" cy="415494"/>
          </a:xfrm>
          <a:prstGeom prst="rect">
            <a:avLst/>
          </a:prstGeom>
        </p:spPr>
        <p:style>
          <a:lnRef idx="1">
            <a:schemeClr val="accent3"/>
          </a:lnRef>
          <a:fillRef idx="2">
            <a:schemeClr val="accent3"/>
          </a:fillRef>
          <a:effectRef idx="1">
            <a:schemeClr val="accent3"/>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Consultation</a:t>
            </a:r>
          </a:p>
        </p:txBody>
      </p:sp>
      <p:sp>
        <p:nvSpPr>
          <p:cNvPr id="44" name="テキスト ボックス 43"/>
          <p:cNvSpPr txBox="1"/>
          <p:nvPr/>
        </p:nvSpPr>
        <p:spPr>
          <a:xfrm>
            <a:off x="6244445" y="3402356"/>
            <a:ext cx="2496277" cy="707882"/>
          </a:xfrm>
          <a:prstGeom prst="rect">
            <a:avLst/>
          </a:prstGeom>
        </p:spPr>
        <p:style>
          <a:lnRef idx="1">
            <a:schemeClr val="accent3"/>
          </a:lnRef>
          <a:fillRef idx="2">
            <a:schemeClr val="accent3"/>
          </a:fillRef>
          <a:effectRef idx="1">
            <a:schemeClr val="accent3"/>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Training </a:t>
            </a:r>
          </a:p>
          <a:p>
            <a:r>
              <a:rPr lang="en-US" altLang="ja-JP" sz="1900" dirty="0">
                <a:latin typeface="Roboto" pitchFamily="2" charset="0"/>
                <a:ea typeface="Roboto" pitchFamily="2" charset="0"/>
                <a:cs typeface="メイリオ" panose="020B0604030504040204" pitchFamily="50" charset="-128"/>
              </a:rPr>
              <a:t>   support</a:t>
            </a:r>
          </a:p>
        </p:txBody>
      </p:sp>
      <p:sp>
        <p:nvSpPr>
          <p:cNvPr id="45" name="テキスト ボックス 44"/>
          <p:cNvSpPr txBox="1"/>
          <p:nvPr/>
        </p:nvSpPr>
        <p:spPr>
          <a:xfrm>
            <a:off x="9062511" y="2804032"/>
            <a:ext cx="2304256" cy="1000270"/>
          </a:xfrm>
          <a:prstGeom prst="rect">
            <a:avLst/>
          </a:prstGeom>
        </p:spPr>
        <p:style>
          <a:lnRef idx="1">
            <a:schemeClr val="accent6"/>
          </a:lnRef>
          <a:fillRef idx="2">
            <a:schemeClr val="accent6"/>
          </a:fillRef>
          <a:effectRef idx="1">
            <a:schemeClr val="accent6"/>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Self   </a:t>
            </a:r>
          </a:p>
          <a:p>
            <a:r>
              <a:rPr lang="en-US" altLang="ja-JP" sz="1900" dirty="0">
                <a:latin typeface="Roboto" pitchFamily="2" charset="0"/>
                <a:ea typeface="Roboto" pitchFamily="2" charset="0"/>
                <a:cs typeface="メイリオ" panose="020B0604030504040204" pitchFamily="50" charset="-128"/>
              </a:rPr>
              <a:t>   certification</a:t>
            </a:r>
          </a:p>
          <a:p>
            <a:r>
              <a:rPr lang="en-US" altLang="ja-JP" sz="1900" dirty="0">
                <a:latin typeface="Roboto" pitchFamily="2" charset="0"/>
                <a:ea typeface="Roboto" pitchFamily="2" charset="0"/>
                <a:cs typeface="メイリオ" panose="020B0604030504040204" pitchFamily="50" charset="-128"/>
              </a:rPr>
              <a:t>   support</a:t>
            </a:r>
          </a:p>
        </p:txBody>
      </p:sp>
      <p:sp>
        <p:nvSpPr>
          <p:cNvPr id="46" name="テキスト ボックス 45"/>
          <p:cNvSpPr txBox="1"/>
          <p:nvPr/>
        </p:nvSpPr>
        <p:spPr>
          <a:xfrm>
            <a:off x="9062511" y="3959677"/>
            <a:ext cx="2304256" cy="707882"/>
          </a:xfrm>
          <a:prstGeom prst="rect">
            <a:avLst/>
          </a:prstGeom>
        </p:spPr>
        <p:style>
          <a:lnRef idx="1">
            <a:schemeClr val="accent6"/>
          </a:lnRef>
          <a:fillRef idx="2">
            <a:schemeClr val="accent6"/>
          </a:fillRef>
          <a:effectRef idx="1">
            <a:schemeClr val="accent6"/>
          </a:effectRef>
          <a:fontRef idx="minor">
            <a:schemeClr val="dk1"/>
          </a:fontRef>
        </p:style>
        <p:txBody>
          <a:bodyPr wrap="square" lIns="121917" tIns="60958" rIns="121917" bIns="60958" rtlCol="0">
            <a:spAutoFit/>
          </a:bodyPr>
          <a:lstStyle/>
          <a:p>
            <a:r>
              <a:rPr lang="ja-JP" altLang="en-US" sz="1900" dirty="0">
                <a:latin typeface="Roboto" pitchFamily="2" charset="0"/>
                <a:ea typeface="+mj-ea"/>
                <a:cs typeface="メイリオ" panose="020B0604030504040204" pitchFamily="50" charset="-128"/>
              </a:rPr>
              <a:t>●</a:t>
            </a:r>
            <a:r>
              <a:rPr lang="en-US" altLang="ja-JP" sz="1900" dirty="0">
                <a:latin typeface="Roboto" pitchFamily="2" charset="0"/>
                <a:ea typeface="Roboto" pitchFamily="2" charset="0"/>
                <a:cs typeface="メイリオ" panose="020B0604030504040204" pitchFamily="50" charset="-128"/>
              </a:rPr>
              <a:t>Third-party  </a:t>
            </a:r>
          </a:p>
          <a:p>
            <a:r>
              <a:rPr lang="en-US" altLang="ja-JP" sz="1900" dirty="0">
                <a:latin typeface="Roboto" pitchFamily="2" charset="0"/>
                <a:ea typeface="Roboto" pitchFamily="2" charset="0"/>
                <a:cs typeface="メイリオ" panose="020B0604030504040204" pitchFamily="50" charset="-128"/>
              </a:rPr>
              <a:t>   certification</a:t>
            </a:r>
          </a:p>
        </p:txBody>
      </p:sp>
    </p:spTree>
    <p:extLst>
      <p:ext uri="{BB962C8B-B14F-4D97-AF65-F5344CB8AC3E}">
        <p14:creationId xmlns:p14="http://schemas.microsoft.com/office/powerpoint/2010/main" val="250550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There are three parts to OpenChain Project:</a:t>
            </a:r>
            <a:endParaRPr sz="4400" b="0" i="0" u="none" strike="noStrike" cap="none">
              <a:solidFill>
                <a:srgbClr val="00B4C2"/>
              </a:solidFill>
              <a:latin typeface="Calibri"/>
              <a:ea typeface="Calibri"/>
              <a:cs typeface="Calibri"/>
              <a:sym typeface="Calibri"/>
            </a:endParaRPr>
          </a:p>
        </p:txBody>
      </p:sp>
      <p:sp>
        <p:nvSpPr>
          <p:cNvPr id="174" name="Google Shape;174;p2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175" name="Google Shape;175;p20"/>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Specification</a:t>
            </a:r>
          </a:p>
          <a:p>
            <a:pPr marL="457200" marR="0" lvl="0" indent="-228600" algn="l" rtl="0">
              <a:lnSpc>
                <a:spcPct val="90000"/>
              </a:lnSpc>
              <a:spcBef>
                <a:spcPts val="0"/>
              </a:spcBef>
              <a:spcAft>
                <a:spcPts val="0"/>
              </a:spcAft>
              <a:buClr>
                <a:srgbClr val="7F7F7F"/>
              </a:buClr>
              <a:buSzPts val="2800"/>
              <a:buFont typeface="Arial"/>
              <a:buAutoNum type="arabicPeriod"/>
            </a:pPr>
            <a:endParaRPr lang="en-CA" sz="2800" b="0" i="0" u="none" strike="noStrike" cap="none" dirty="0">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Conformance</a:t>
            </a:r>
          </a:p>
          <a:p>
            <a:pPr marL="457200" marR="0" lvl="0" indent="-228600" algn="l" rtl="0">
              <a:lnSpc>
                <a:spcPct val="90000"/>
              </a:lnSpc>
              <a:spcBef>
                <a:spcPts val="0"/>
              </a:spcBef>
              <a:spcAft>
                <a:spcPts val="0"/>
              </a:spcAft>
              <a:buClr>
                <a:srgbClr val="7F7F7F"/>
              </a:buClr>
              <a:buSzPts val="2800"/>
              <a:buFont typeface="Arial"/>
              <a:buAutoNum type="arabicPeriod"/>
            </a:pPr>
            <a:endParaRPr lang="en-CA" sz="2800" b="0" i="0" u="none" strike="noStrike" cap="none" dirty="0">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dirty="0">
                <a:solidFill>
                  <a:srgbClr val="7F7F7F"/>
                </a:solidFill>
                <a:latin typeface="Calibri"/>
                <a:ea typeface="Calibri"/>
                <a:cs typeface="Calibri"/>
                <a:sym typeface="Calibri"/>
              </a:rPr>
              <a:t> Curriculum</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Specification defines the requirements for a quality compliance program. </a:t>
            </a:r>
            <a:endParaRPr sz="3600" b="0" i="0" u="none" strike="noStrike" cap="none" dirty="0">
              <a:solidFill>
                <a:srgbClr val="00B4C2"/>
              </a:solidFill>
              <a:latin typeface="Calibri"/>
              <a:ea typeface="Calibri"/>
              <a:cs typeface="Calibri"/>
              <a:sym typeface="Calibri"/>
            </a:endParaRPr>
          </a:p>
        </p:txBody>
      </p:sp>
      <p:sp>
        <p:nvSpPr>
          <p:cNvPr id="182" name="Google Shape;182;p2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189" name="Google Shape;189;p22"/>
          <p:cNvSpPr/>
          <p:nvPr/>
        </p:nvSpPr>
        <p:spPr>
          <a:xfrm flipH="1">
            <a:off x="3053883" y="1489591"/>
            <a:ext cx="5738335" cy="3674065"/>
          </a:xfrm>
          <a:prstGeom prst="ellipse">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Policy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a:solidFill>
                  <a:schemeClr val="lt1"/>
                </a:solidFill>
                <a:latin typeface="Arial"/>
                <a:ea typeface="Arial"/>
                <a:cs typeface="Arial"/>
                <a:sym typeface="Arial"/>
              </a:rPr>
              <a:t>Process</a:t>
            </a:r>
            <a:endParaRPr sz="3600" b="0" i="0" u="none" strike="noStrike" cap="none">
              <a:solidFill>
                <a:schemeClr val="lt1"/>
              </a:solidFill>
              <a:latin typeface="Arial"/>
              <a:ea typeface="Arial"/>
              <a:cs typeface="Arial"/>
              <a:sym typeface="Arial"/>
            </a:endParaRPr>
          </a:p>
        </p:txBody>
      </p:sp>
      <p:sp>
        <p:nvSpPr>
          <p:cNvPr id="190" name="Google Shape;190;p22"/>
          <p:cNvSpPr txBox="1"/>
          <p:nvPr/>
        </p:nvSpPr>
        <p:spPr>
          <a:xfrm>
            <a:off x="222007" y="2979183"/>
            <a:ext cx="185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Inbound</a:t>
            </a:r>
            <a:endParaRPr sz="3600" b="0" i="0" u="none" strike="noStrike" cap="none">
              <a:solidFill>
                <a:srgbClr val="000000"/>
              </a:solidFill>
              <a:latin typeface="Arial"/>
              <a:ea typeface="Arial"/>
              <a:cs typeface="Arial"/>
              <a:sym typeface="Arial"/>
            </a:endParaRPr>
          </a:p>
        </p:txBody>
      </p:sp>
      <p:sp>
        <p:nvSpPr>
          <p:cNvPr id="191" name="Google Shape;191;p22"/>
          <p:cNvSpPr txBox="1"/>
          <p:nvPr/>
        </p:nvSpPr>
        <p:spPr>
          <a:xfrm>
            <a:off x="9753899" y="2994863"/>
            <a:ext cx="221256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Outbound</a:t>
            </a:r>
            <a:endParaRPr sz="3600" b="0" i="0" u="none" strike="noStrike" cap="none">
              <a:solidFill>
                <a:srgbClr val="000000"/>
              </a:solidFill>
              <a:latin typeface="Arial"/>
              <a:ea typeface="Arial"/>
              <a:cs typeface="Arial"/>
              <a:sym typeface="Arial"/>
            </a:endParaRPr>
          </a:p>
        </p:txBody>
      </p:sp>
      <p:sp>
        <p:nvSpPr>
          <p:cNvPr id="192" name="Google Shape;192;p22"/>
          <p:cNvSpPr/>
          <p:nvPr/>
        </p:nvSpPr>
        <p:spPr>
          <a:xfrm>
            <a:off x="8792218"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 name="Google Shape;193;p22"/>
          <p:cNvSpPr/>
          <p:nvPr/>
        </p:nvSpPr>
        <p:spPr>
          <a:xfrm>
            <a:off x="2075475"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br>
              <a:rPr lang="en-CA" sz="3600" b="0" i="0" u="none" strike="noStrike" cap="none" dirty="0">
                <a:solidFill>
                  <a:srgbClr val="00B4C2"/>
                </a:solidFill>
                <a:latin typeface="Calibri"/>
                <a:ea typeface="Calibri"/>
                <a:cs typeface="Calibri"/>
                <a:sym typeface="Calibri"/>
              </a:rPr>
            </a:b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Specification confirms a company has open source processes, policies and training.</a:t>
            </a:r>
            <a:br>
              <a:rPr lang="en-CA" sz="3600" b="0" i="0" u="none" strike="noStrike" cap="none" dirty="0">
                <a:solidFill>
                  <a:srgbClr val="00B4C2"/>
                </a:solidFill>
                <a:latin typeface="Calibri"/>
                <a:ea typeface="Calibri"/>
                <a:cs typeface="Calibri"/>
                <a:sym typeface="Calibri"/>
              </a:rPr>
            </a:br>
            <a:br>
              <a:rPr lang="en-CA" sz="3600" b="0" i="0" u="none" strike="noStrike" cap="none" dirty="0">
                <a:solidFill>
                  <a:srgbClr val="00B4C2"/>
                </a:solidFill>
                <a:latin typeface="Calibri"/>
                <a:ea typeface="Calibri"/>
                <a:cs typeface="Calibri"/>
                <a:sym typeface="Calibri"/>
              </a:rPr>
            </a:br>
            <a:r>
              <a:rPr lang="en-CA" sz="3600" b="0" i="0" u="none" strike="noStrike" cap="none" dirty="0">
                <a:solidFill>
                  <a:srgbClr val="00B4C2"/>
                </a:solidFill>
                <a:latin typeface="Calibri"/>
                <a:ea typeface="Calibri"/>
                <a:cs typeface="Calibri"/>
                <a:sym typeface="Calibri"/>
              </a:rPr>
              <a:t>Companies have the flexibility to decide each specific process, policies and training.</a:t>
            </a:r>
            <a:endParaRPr sz="3600" b="0" i="0" u="none" strike="noStrike" cap="none" dirty="0">
              <a:solidFill>
                <a:srgbClr val="00B4C2"/>
              </a:solidFill>
              <a:latin typeface="Calibri"/>
              <a:ea typeface="Calibri"/>
              <a:cs typeface="Calibri"/>
              <a:sym typeface="Calibri"/>
            </a:endParaRPr>
          </a:p>
        </p:txBody>
      </p:sp>
      <p:sp>
        <p:nvSpPr>
          <p:cNvPr id="200" name="Google Shape;200;p2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3600"/>
              <a:buFont typeface="Calibri"/>
              <a:buNone/>
            </a:pPr>
            <a:r>
              <a:rPr lang="en-CA" sz="3600" b="0" i="0" u="none" strike="noStrike" cap="none">
                <a:solidFill>
                  <a:srgbClr val="00B4C2"/>
                </a:solidFill>
                <a:latin typeface="Calibri"/>
                <a:ea typeface="Calibri"/>
                <a:cs typeface="Calibri"/>
                <a:sym typeface="Calibri"/>
              </a:rPr>
              <a:t>Common requirements for suppliers and customers makes everything simpler.</a:t>
            </a:r>
            <a:br>
              <a:rPr lang="en-CA" sz="3600" b="0" i="0" u="none" strike="noStrike" cap="none">
                <a:solidFill>
                  <a:srgbClr val="00B4C2"/>
                </a:solidFill>
                <a:latin typeface="Calibri"/>
                <a:ea typeface="Calibri"/>
                <a:cs typeface="Calibri"/>
                <a:sym typeface="Calibri"/>
              </a:rPr>
            </a:br>
            <a:br>
              <a:rPr lang="en-CA" sz="3600" b="0" i="0" u="none" strike="noStrike" cap="none">
                <a:solidFill>
                  <a:srgbClr val="00B4C2"/>
                </a:solidFill>
                <a:latin typeface="Calibri"/>
                <a:ea typeface="Calibri"/>
                <a:cs typeface="Calibri"/>
                <a:sym typeface="Calibri"/>
              </a:rPr>
            </a:br>
            <a:r>
              <a:rPr lang="en-CA" sz="3600" b="0" i="0" u="none" strike="noStrike" cap="none">
                <a:solidFill>
                  <a:srgbClr val="00B4C2"/>
                </a:solidFill>
                <a:latin typeface="Calibri"/>
                <a:ea typeface="Calibri"/>
                <a:cs typeface="Calibri"/>
                <a:sym typeface="Calibri"/>
              </a:rPr>
              <a:t>Learn more here:</a:t>
            </a:r>
            <a:br>
              <a:rPr lang="en-CA" sz="3600" b="0" i="0" u="none" strike="noStrike" cap="none">
                <a:solidFill>
                  <a:srgbClr val="00B4C2"/>
                </a:solidFill>
                <a:latin typeface="Calibri"/>
                <a:ea typeface="Calibri"/>
                <a:cs typeface="Calibri"/>
                <a:sym typeface="Calibri"/>
              </a:rPr>
            </a:br>
            <a:r>
              <a:rPr lang="en-CA" sz="3600" b="0" i="0" u="none" strike="noStrike" cap="none">
                <a:solidFill>
                  <a:srgbClr val="00B4C2"/>
                </a:solidFill>
                <a:latin typeface="Calibri"/>
                <a:ea typeface="Calibri"/>
                <a:cs typeface="Calibri"/>
                <a:sym typeface="Calibri"/>
              </a:rPr>
              <a:t>https://www.openchainproject.org/spec</a:t>
            </a:r>
            <a:endParaRPr sz="3600" b="0" i="0" u="none" strike="noStrike" cap="none">
              <a:solidFill>
                <a:srgbClr val="00B4C2"/>
              </a:solidFill>
              <a:latin typeface="Calibri"/>
              <a:ea typeface="Calibri"/>
              <a:cs typeface="Calibri"/>
              <a:sym typeface="Calibri"/>
            </a:endParaRPr>
          </a:p>
        </p:txBody>
      </p:sp>
      <p:sp>
        <p:nvSpPr>
          <p:cNvPr id="207" name="Google Shape;207;p2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Conformance allows organizations to show they meet these requirements. </a:t>
            </a:r>
            <a:endParaRPr sz="3600" b="0" i="0" u="none" strike="noStrike" cap="none" dirty="0">
              <a:solidFill>
                <a:srgbClr val="00B4C2"/>
              </a:solidFill>
              <a:latin typeface="Calibri"/>
              <a:ea typeface="Calibri"/>
              <a:cs typeface="Calibri"/>
              <a:sym typeface="Calibri"/>
            </a:endParaRPr>
          </a:p>
        </p:txBody>
      </p:sp>
      <p:sp>
        <p:nvSpPr>
          <p:cNvPr id="214" name="Google Shape;214;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pic>
        <p:nvPicPr>
          <p:cNvPr id="221" name="Google Shape;221;p26" descr="Screen Shot 2017-11-17 at 10.04.18.png"/>
          <p:cNvPicPr preferRelativeResize="0"/>
          <p:nvPr/>
        </p:nvPicPr>
        <p:blipFill rotWithShape="1">
          <a:blip r:embed="rId3">
            <a:alphaModFix/>
          </a:blip>
          <a:srcRect/>
          <a:stretch/>
        </p:blipFill>
        <p:spPr>
          <a:xfrm>
            <a:off x="124061" y="1284708"/>
            <a:ext cx="11973866" cy="34966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Conformant.</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Learn more here:</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https://</a:t>
            </a:r>
            <a:r>
              <a:rPr lang="en-CA" sz="3600" b="0" i="0" u="none" strike="noStrike" cap="none" dirty="0" err="1">
                <a:solidFill>
                  <a:srgbClr val="00B4C2"/>
                </a:solidFill>
                <a:latin typeface="Calibri"/>
                <a:ea typeface="Calibri"/>
                <a:cs typeface="Calibri"/>
                <a:sym typeface="Calibri"/>
              </a:rPr>
              <a:t>www.openchainproject.org</a:t>
            </a:r>
            <a:r>
              <a:rPr lang="en-CA" sz="3600" b="0" i="0" u="none" strike="noStrike" cap="none" dirty="0">
                <a:solidFill>
                  <a:srgbClr val="00B4C2"/>
                </a:solidFill>
                <a:latin typeface="Calibri"/>
                <a:ea typeface="Calibri"/>
                <a:cs typeface="Calibri"/>
                <a:sym typeface="Calibri"/>
              </a:rPr>
              <a:t>/conformance</a:t>
            </a:r>
            <a:endParaRPr sz="3600" b="0" i="0" u="none" strike="noStrike" cap="none" dirty="0">
              <a:solidFill>
                <a:srgbClr val="00B4C2"/>
              </a:solidFill>
              <a:latin typeface="Calibri"/>
              <a:ea typeface="Calibri"/>
              <a:cs typeface="Calibri"/>
              <a:sym typeface="Calibri"/>
            </a:endParaRPr>
          </a:p>
        </p:txBody>
      </p:sp>
      <p:sp>
        <p:nvSpPr>
          <p:cNvPr id="228" name="Google Shape;228;p27"/>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a:solidFill>
                  <a:srgbClr val="00B4C2"/>
                </a:solidFill>
                <a:latin typeface="Calibri"/>
                <a:ea typeface="Calibri"/>
                <a:cs typeface="Calibri"/>
                <a:sym typeface="Calibri"/>
              </a:rPr>
              <a:t>The OpenChain Curriculum provides reference open source processes and solutions. </a:t>
            </a: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a:solidFill>
                  <a:srgbClr val="00B4C2"/>
                </a:solidFill>
                <a:latin typeface="Calibri"/>
                <a:ea typeface="Calibri"/>
                <a:cs typeface="Calibri"/>
                <a:sym typeface="Calibri"/>
              </a:rPr>
              <a:t>Learn more here:</a:t>
            </a:r>
            <a:endParaRPr sz="3600" b="0" i="0" u="none" strike="noStrike" cap="none">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a:solidFill>
                  <a:srgbClr val="00B4C2"/>
                </a:solidFill>
                <a:latin typeface="Calibri"/>
                <a:ea typeface="Calibri"/>
                <a:cs typeface="Calibri"/>
                <a:sym typeface="Calibri"/>
              </a:rPr>
              <a:t>https://www.openchainproject.org/curriculum</a:t>
            </a:r>
            <a:endParaRPr sz="3600" b="0" i="0" u="none" strike="noStrike" cap="none">
              <a:solidFill>
                <a:srgbClr val="00B4C2"/>
              </a:solidFill>
              <a:latin typeface="Calibri"/>
              <a:ea typeface="Calibri"/>
              <a:cs typeface="Calibri"/>
              <a:sym typeface="Calibri"/>
            </a:endParaRPr>
          </a:p>
        </p:txBody>
      </p:sp>
      <p:sp>
        <p:nvSpPr>
          <p:cNvPr id="235" name="Google Shape;235;p28"/>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pic>
        <p:nvPicPr>
          <p:cNvPr id="3" name="Picture 2" descr="Screen Shot 2018-08-10 at 14.1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224" y="0"/>
            <a:ext cx="7873517" cy="6157494"/>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pic>
        <p:nvPicPr>
          <p:cNvPr id="242" name="Google Shape;242;p29" descr="Screen Shot 2017-11-17 at 10.08.23.png"/>
          <p:cNvPicPr preferRelativeResize="0"/>
          <p:nvPr/>
        </p:nvPicPr>
        <p:blipFill rotWithShape="1">
          <a:blip r:embed="rId3">
            <a:alphaModFix/>
          </a:blip>
          <a:srcRect/>
          <a:stretch/>
        </p:blipFill>
        <p:spPr>
          <a:xfrm>
            <a:off x="1050462" y="142542"/>
            <a:ext cx="10159674" cy="5424728"/>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pic>
        <p:nvPicPr>
          <p:cNvPr id="249" name="Google Shape;249;p30" descr="Screen Shot 2017-11-17 at 10.08.35.png"/>
          <p:cNvPicPr preferRelativeResize="0"/>
          <p:nvPr/>
        </p:nvPicPr>
        <p:blipFill rotWithShape="1">
          <a:blip r:embed="rId3">
            <a:alphaModFix/>
          </a:blip>
          <a:srcRect/>
          <a:stretch/>
        </p:blipFill>
        <p:spPr>
          <a:xfrm>
            <a:off x="1357627" y="120511"/>
            <a:ext cx="9933532" cy="5291057"/>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pic>
        <p:nvPicPr>
          <p:cNvPr id="256" name="Google Shape;256;p31" descr="Screen Shot 2017-11-17 at 10.09.09.png"/>
          <p:cNvPicPr preferRelativeResize="0"/>
          <p:nvPr/>
        </p:nvPicPr>
        <p:blipFill rotWithShape="1">
          <a:blip r:embed="rId3">
            <a:alphaModFix/>
          </a:blip>
          <a:srcRect/>
          <a:stretch/>
        </p:blipFill>
        <p:spPr>
          <a:xfrm>
            <a:off x="1406949" y="227292"/>
            <a:ext cx="9724792" cy="5196282"/>
          </a:xfrm>
          <a:prstGeom prst="rect">
            <a:avLst/>
          </a:prstGeom>
          <a:noFill/>
          <a:ln>
            <a:noFill/>
          </a:ln>
          <a:effectLst>
            <a:outerShdw blurRad="50800" dist="38100" dir="2700000" algn="tl" rotWithShape="0">
              <a:srgbClr val="000000">
                <a:alpha val="42352"/>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a:t>
            </a:r>
            <a:r>
              <a:rPr lang="en-CA" sz="3600" b="0" i="0" u="none" strike="noStrike" cap="none" dirty="0" err="1">
                <a:solidFill>
                  <a:srgbClr val="00B4C2"/>
                </a:solidFill>
                <a:latin typeface="Calibri"/>
                <a:ea typeface="Calibri"/>
                <a:cs typeface="Calibri"/>
                <a:sym typeface="Calibri"/>
              </a:rPr>
              <a:t>OpenChain</a:t>
            </a:r>
            <a:r>
              <a:rPr lang="en-CA" sz="3600" b="0" i="0" u="none" strike="noStrike" cap="none" dirty="0">
                <a:solidFill>
                  <a:srgbClr val="00B4C2"/>
                </a:solidFill>
                <a:latin typeface="Calibri"/>
                <a:ea typeface="Calibri"/>
                <a:cs typeface="Calibri"/>
                <a:sym typeface="Calibri"/>
              </a:rPr>
              <a:t> Curriculum can be used for any open source training program.</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Learn more here:</a:t>
            </a:r>
            <a:endParaRPr sz="3600" b="0" i="0" u="none" strike="noStrike" cap="none" dirty="0">
              <a:solidFill>
                <a:srgbClr val="00B4C2"/>
              </a:solidFill>
              <a:latin typeface="Calibri"/>
              <a:ea typeface="Calibri"/>
              <a:cs typeface="Calibri"/>
              <a:sym typeface="Calibri"/>
            </a:endParaRPr>
          </a:p>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https://</a:t>
            </a:r>
            <a:r>
              <a:rPr lang="en-CA" sz="3600" b="0" i="0" u="none" strike="noStrike" cap="none" dirty="0" err="1">
                <a:solidFill>
                  <a:srgbClr val="00B4C2"/>
                </a:solidFill>
                <a:latin typeface="Calibri"/>
                <a:ea typeface="Calibri"/>
                <a:cs typeface="Calibri"/>
                <a:sym typeface="Calibri"/>
              </a:rPr>
              <a:t>www.openchainproject.org</a:t>
            </a:r>
            <a:r>
              <a:rPr lang="en-CA" sz="3600" b="0" i="0" u="none" strike="noStrike" cap="none" dirty="0">
                <a:solidFill>
                  <a:srgbClr val="00B4C2"/>
                </a:solidFill>
                <a:latin typeface="Calibri"/>
                <a:ea typeface="Calibri"/>
                <a:cs typeface="Calibri"/>
                <a:sym typeface="Calibri"/>
              </a:rPr>
              <a:t>/curriculum</a:t>
            </a:r>
            <a:endParaRPr sz="3600" b="0" i="0" u="none" strike="noStrike" cap="none" dirty="0">
              <a:solidFill>
                <a:srgbClr val="00B4C2"/>
              </a:solidFill>
              <a:latin typeface="Calibri"/>
              <a:ea typeface="Calibri"/>
              <a:cs typeface="Calibri"/>
              <a:sym typeface="Calibri"/>
            </a:endParaRPr>
          </a:p>
        </p:txBody>
      </p:sp>
      <p:sp>
        <p:nvSpPr>
          <p:cNvPr id="263" name="Google Shape;263;p32"/>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a:solidFill>
                  <a:srgbClr val="00B4C2"/>
                </a:solidFill>
                <a:latin typeface="Calibri"/>
                <a:ea typeface="Calibri"/>
                <a:cs typeface="Calibri"/>
                <a:sym typeface="Calibri"/>
              </a:rPr>
              <a:t>The goal is to build trust by having organizations conformant with the OpenChain Specification.</a:t>
            </a:r>
            <a:endParaRPr sz="3600" b="0" i="0" u="none" strike="noStrike" cap="none">
              <a:solidFill>
                <a:srgbClr val="00B4C2"/>
              </a:solidFill>
              <a:latin typeface="Calibri"/>
              <a:ea typeface="Calibri"/>
              <a:cs typeface="Calibri"/>
              <a:sym typeface="Calibri"/>
            </a:endParaRPr>
          </a:p>
        </p:txBody>
      </p:sp>
      <p:sp>
        <p:nvSpPr>
          <p:cNvPr id="270" name="Google Shape;270;p3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35</a:t>
            </a:fld>
            <a:endParaRPr lang="en-CA" sz="1200" b="0" i="0" u="none" strike="noStrike" cap="none">
              <a:solidFill>
                <a:srgbClr val="89898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3D29EF51-11D2-9E49-88AA-A6AE345B5627}"/>
              </a:ext>
            </a:extLst>
          </p:cNvPr>
          <p:cNvPicPr>
            <a:picLocks noChangeAspect="1"/>
          </p:cNvPicPr>
          <p:nvPr/>
        </p:nvPicPr>
        <p:blipFill>
          <a:blip r:embed="rId3"/>
          <a:stretch>
            <a:fillRect/>
          </a:stretch>
        </p:blipFill>
        <p:spPr>
          <a:xfrm>
            <a:off x="0" y="511608"/>
            <a:ext cx="12192000" cy="4995333"/>
          </a:xfrm>
          <a:prstGeom prst="rect">
            <a:avLst/>
          </a:prstGeom>
        </p:spPr>
      </p:pic>
    </p:spTree>
    <p:extLst>
      <p:ext uri="{BB962C8B-B14F-4D97-AF65-F5344CB8AC3E}">
        <p14:creationId xmlns:p14="http://schemas.microsoft.com/office/powerpoint/2010/main" val="4112455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Scale of Platinum Members:</a:t>
            </a:r>
            <a:endParaRPr sz="4400" b="0" i="0" u="none" strike="noStrike" cap="none" dirty="0">
              <a:solidFill>
                <a:srgbClr val="00B4C2"/>
              </a:solidFill>
              <a:latin typeface="Calibri"/>
              <a:ea typeface="Calibri"/>
              <a:cs typeface="Calibri"/>
              <a:sym typeface="Calibri"/>
            </a:endParaRPr>
          </a:p>
        </p:txBody>
      </p:sp>
      <p:sp>
        <p:nvSpPr>
          <p:cNvPr id="227" name="Google Shape;227;p27"/>
          <p:cNvSpPr txBox="1">
            <a:spLocks noGrp="1"/>
          </p:cNvSpPr>
          <p:nvPr>
            <p:ph type="body" idx="1"/>
          </p:nvPr>
        </p:nvSpPr>
        <p:spPr>
          <a:xfrm>
            <a:off x="3600137" y="5278474"/>
            <a:ext cx="4991726" cy="64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CA" sz="3200" dirty="0"/>
              <a:t>Over $750 Billion of Revenue</a:t>
            </a:r>
            <a:endParaRPr sz="2800" b="0" i="0" u="none" strike="noStrike" cap="none" dirty="0">
              <a:solidFill>
                <a:srgbClr val="7F7F7F"/>
              </a:solidFill>
              <a:latin typeface="Calibri"/>
              <a:ea typeface="Calibri"/>
              <a:cs typeface="Calibri"/>
              <a:sym typeface="Calibri"/>
            </a:endParaRPr>
          </a:p>
        </p:txBody>
      </p:sp>
      <p:sp>
        <p:nvSpPr>
          <p:cNvPr id="228" name="Google Shape;228;p27"/>
          <p:cNvSpPr/>
          <p:nvPr/>
        </p:nvSpPr>
        <p:spPr>
          <a:xfrm>
            <a:off x="4358400" y="1642800"/>
            <a:ext cx="3429900" cy="3304200"/>
          </a:xfrm>
          <a:prstGeom prst="pie">
            <a:avLst>
              <a:gd name="adj1" fmla="val 0"/>
              <a:gd name="adj2" fmla="val 16200000"/>
            </a:avLst>
          </a:prstGeom>
          <a:solidFill>
            <a:srgbClr val="E65A2A"/>
          </a:solidFill>
          <a:ln w="38100" cap="flat" cmpd="sng">
            <a:solidFill>
              <a:srgbClr val="0084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41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37</a:t>
            </a:fld>
            <a:endParaRPr lang="en-CA"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9617B96-7762-CD4A-842B-038986E92D47}"/>
              </a:ext>
            </a:extLst>
          </p:cNvPr>
          <p:cNvPicPr>
            <a:picLocks noChangeAspect="1"/>
          </p:cNvPicPr>
          <p:nvPr/>
        </p:nvPicPr>
        <p:blipFill>
          <a:blip r:embed="rId3"/>
          <a:stretch>
            <a:fillRect/>
          </a:stretch>
        </p:blipFill>
        <p:spPr>
          <a:xfrm>
            <a:off x="0" y="511400"/>
            <a:ext cx="12192000" cy="5325533"/>
          </a:xfrm>
          <a:prstGeom prst="rect">
            <a:avLst/>
          </a:prstGeom>
        </p:spPr>
      </p:pic>
    </p:spTree>
    <p:extLst>
      <p:ext uri="{BB962C8B-B14F-4D97-AF65-F5344CB8AC3E}">
        <p14:creationId xmlns:p14="http://schemas.microsoft.com/office/powerpoint/2010/main" val="198480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6" name="Google Shape;286;p3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Specification - Chaired by Mark Gisi (Wind River)</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7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Conformance - Chaired by Miriam Ballhausen (SCA)</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7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Curriculum - Chaired by Alexios Zavros (Intel)</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2800"/>
              <a:buFont typeface="Arial"/>
              <a:buNone/>
            </a:pPr>
            <a:endParaRPr sz="2800" b="0" i="0" u="none" strike="noStrike" cap="none">
              <a:solidFill>
                <a:srgbClr val="7F7F7F"/>
              </a:solidFill>
              <a:latin typeface="Calibri"/>
              <a:ea typeface="Calibri"/>
              <a:cs typeface="Calibri"/>
              <a:sym typeface="Calibri"/>
            </a:endParaRPr>
          </a:p>
          <a:p>
            <a:pPr marL="457200" marR="0" lvl="0" indent="-228600" algn="l" rtl="0">
              <a:lnSpc>
                <a:spcPct val="90000"/>
              </a:lnSpc>
              <a:spcBef>
                <a:spcPts val="0"/>
              </a:spcBef>
              <a:spcAft>
                <a:spcPts val="0"/>
              </a:spcAft>
              <a:buClr>
                <a:srgbClr val="7F7F7F"/>
              </a:buClr>
              <a:buSzPts val="2800"/>
              <a:buFont typeface="Arial"/>
              <a:buAutoNum type="arabicPeriod"/>
            </a:pPr>
            <a:r>
              <a:rPr lang="en-CA" sz="2800" b="0" i="0" u="none" strike="noStrike" cap="none">
                <a:solidFill>
                  <a:srgbClr val="7F7F7F"/>
                </a:solidFill>
                <a:latin typeface="Calibri"/>
                <a:ea typeface="Calibri"/>
                <a:cs typeface="Calibri"/>
                <a:sym typeface="Calibri"/>
              </a:rPr>
              <a:t>Onboarding - Chaired by Nathan Kumagai (Qualcomm)</a:t>
            </a:r>
            <a:endParaRPr sz="2800" b="0" i="0" u="none" strike="noStrike" cap="none">
              <a:solidFill>
                <a:srgbClr val="7F7F7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smtClean="0">
                <a:solidFill>
                  <a:srgbClr val="898989"/>
                </a:solidFill>
                <a:latin typeface="Calibri"/>
                <a:ea typeface="Calibri"/>
                <a:cs typeface="Calibri"/>
                <a:sym typeface="Calibri"/>
              </a:rPr>
              <a:t>39</a:t>
            </a:fld>
            <a:endParaRPr lang="en-CA"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32BF1B2-CD8F-D948-B977-B74FAA6F549A}"/>
              </a:ext>
            </a:extLst>
          </p:cNvPr>
          <p:cNvPicPr>
            <a:picLocks noChangeAspect="1"/>
          </p:cNvPicPr>
          <p:nvPr/>
        </p:nvPicPr>
        <p:blipFill>
          <a:blip r:embed="rId3"/>
          <a:stretch>
            <a:fillRect/>
          </a:stretch>
        </p:blipFill>
        <p:spPr>
          <a:xfrm>
            <a:off x="0" y="152400"/>
            <a:ext cx="12192000" cy="6553200"/>
          </a:xfrm>
          <a:prstGeom prst="rect">
            <a:avLst/>
          </a:prstGeom>
        </p:spPr>
      </p:pic>
    </p:spTree>
    <p:extLst>
      <p:ext uri="{BB962C8B-B14F-4D97-AF65-F5344CB8AC3E}">
        <p14:creationId xmlns:p14="http://schemas.microsoft.com/office/powerpoint/2010/main" val="234773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pic>
        <p:nvPicPr>
          <p:cNvPr id="2" name="Picture 1" descr="Screen Shot 2018-08-10 at 14.14.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152" y="-1"/>
            <a:ext cx="7897985" cy="6228823"/>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a:t>Progress Since Last Year</a:t>
            </a:r>
            <a:endParaRPr sz="4400" b="0" i="0" u="none" strike="noStrike" cap="none">
              <a:solidFill>
                <a:srgbClr val="00B4C2"/>
              </a:solidFill>
              <a:latin typeface="Calibri"/>
              <a:ea typeface="Calibri"/>
              <a:cs typeface="Calibri"/>
              <a:sym typeface="Calibri"/>
            </a:endParaRPr>
          </a:p>
        </p:txBody>
      </p:sp>
      <p:sp>
        <p:nvSpPr>
          <p:cNvPr id="244" name="Google Shape;244;p2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dirty="0"/>
              <a:t> International Partners - from law firms to certification authorities</a:t>
            </a:r>
            <a:endParaRPr dirty="0"/>
          </a:p>
          <a:p>
            <a:pPr marL="914400" marR="0" lvl="1" indent="-381000" algn="l" rtl="0">
              <a:lnSpc>
                <a:spcPct val="90000"/>
              </a:lnSpc>
              <a:spcBef>
                <a:spcPts val="0"/>
              </a:spcBef>
              <a:spcAft>
                <a:spcPts val="0"/>
              </a:spcAft>
              <a:buSzPts val="2400"/>
              <a:buChar char="•"/>
            </a:pPr>
            <a:r>
              <a:rPr lang="en-CA" dirty="0"/>
              <a:t>From </a:t>
            </a:r>
            <a:r>
              <a:rPr lang="en-CA" dirty="0" err="1"/>
              <a:t>Moorcrofts</a:t>
            </a:r>
            <a:r>
              <a:rPr lang="en-CA" dirty="0"/>
              <a:t> (UK) to TÜV SÜD (Germany and Japan)</a:t>
            </a:r>
          </a:p>
          <a:p>
            <a:pPr marL="914400" marR="0" lvl="1" indent="-381000" algn="l" rtl="0">
              <a:lnSpc>
                <a:spcPct val="90000"/>
              </a:lnSpc>
              <a:spcBef>
                <a:spcPts val="0"/>
              </a:spcBef>
              <a:spcAft>
                <a:spcPts val="0"/>
              </a:spcAft>
              <a:buSzPts val="2400"/>
              <a:buChar char="•"/>
            </a:pPr>
            <a:endParaRPr dirty="0"/>
          </a:p>
          <a:p>
            <a:pPr marL="457200" marR="0" lvl="0" indent="-228600" algn="l" rtl="0">
              <a:lnSpc>
                <a:spcPct val="90000"/>
              </a:lnSpc>
              <a:spcBef>
                <a:spcPts val="0"/>
              </a:spcBef>
              <a:spcAft>
                <a:spcPts val="0"/>
              </a:spcAft>
              <a:buClr>
                <a:srgbClr val="7F7F7F"/>
              </a:buClr>
              <a:buSzPts val="2800"/>
              <a:buFont typeface="Arial"/>
              <a:buAutoNum type="arabicPeriod"/>
            </a:pPr>
            <a:r>
              <a:rPr lang="en-CA" dirty="0"/>
              <a:t> Significant New Board Members</a:t>
            </a:r>
            <a:endParaRPr dirty="0"/>
          </a:p>
          <a:p>
            <a:pPr marL="914400" marR="0" lvl="1" indent="-381000" algn="l" rtl="0">
              <a:lnSpc>
                <a:spcPct val="90000"/>
              </a:lnSpc>
              <a:spcBef>
                <a:spcPts val="0"/>
              </a:spcBef>
              <a:spcAft>
                <a:spcPts val="0"/>
              </a:spcAft>
              <a:buSzPts val="2400"/>
              <a:buChar char="•"/>
            </a:pPr>
            <a:r>
              <a:rPr lang="en-CA" dirty="0"/>
              <a:t>Toshiba (more announcements shortly)</a:t>
            </a:r>
          </a:p>
          <a:p>
            <a:pPr marL="914400" marR="0" lvl="1" indent="-381000" algn="l" rtl="0">
              <a:lnSpc>
                <a:spcPct val="90000"/>
              </a:lnSpc>
              <a:spcBef>
                <a:spcPts val="0"/>
              </a:spcBef>
              <a:spcAft>
                <a:spcPts val="0"/>
              </a:spcAft>
              <a:buSzPts val="2400"/>
              <a:buChar char="•"/>
            </a:pPr>
            <a:endParaRPr dirty="0"/>
          </a:p>
          <a:p>
            <a:pPr marL="457200" marR="0" lvl="0" indent="-228600" algn="l" rtl="0">
              <a:lnSpc>
                <a:spcPct val="90000"/>
              </a:lnSpc>
              <a:spcBef>
                <a:spcPts val="0"/>
              </a:spcBef>
              <a:spcAft>
                <a:spcPts val="0"/>
              </a:spcAft>
              <a:buClr>
                <a:srgbClr val="7F7F7F"/>
              </a:buClr>
              <a:buSzPts val="2800"/>
              <a:buFont typeface="Arial"/>
              <a:buAutoNum type="arabicPeriod"/>
            </a:pPr>
            <a:r>
              <a:rPr lang="en-CA" dirty="0"/>
              <a:t> Significant New Community Members</a:t>
            </a:r>
            <a:endParaRPr dirty="0"/>
          </a:p>
          <a:p>
            <a:pPr marL="914400" marR="0" lvl="1" indent="-381000" algn="l" rtl="0">
              <a:lnSpc>
                <a:spcPct val="90000"/>
              </a:lnSpc>
              <a:spcBef>
                <a:spcPts val="0"/>
              </a:spcBef>
              <a:spcAft>
                <a:spcPts val="0"/>
              </a:spcAft>
              <a:buSzPts val="2400"/>
              <a:buChar char="•"/>
            </a:pPr>
            <a:r>
              <a:rPr lang="en-CA" dirty="0"/>
              <a:t>Microsoft</a:t>
            </a:r>
            <a:r>
              <a:rPr lang="en-US" dirty="0"/>
              <a:t>, </a:t>
            </a:r>
            <a:r>
              <a:rPr lang="en-CA" dirty="0"/>
              <a:t>Panasonic and more</a:t>
            </a:r>
          </a:p>
          <a:p>
            <a:pPr marL="914400" marR="0" lvl="1" indent="-381000" algn="l" rtl="0">
              <a:lnSpc>
                <a:spcPct val="90000"/>
              </a:lnSpc>
              <a:spcBef>
                <a:spcPts val="0"/>
              </a:spcBef>
              <a:spcAft>
                <a:spcPts val="0"/>
              </a:spcAft>
              <a:buSzPts val="2400"/>
              <a:buChar char="•"/>
            </a:pPr>
            <a:endParaRPr dirty="0"/>
          </a:p>
          <a:p>
            <a:pPr marL="457200" marR="0" lvl="0" indent="-228600" algn="l" rtl="0">
              <a:lnSpc>
                <a:spcPct val="90000"/>
              </a:lnSpc>
              <a:spcBef>
                <a:spcPts val="0"/>
              </a:spcBef>
              <a:spcAft>
                <a:spcPts val="0"/>
              </a:spcAft>
              <a:buClr>
                <a:srgbClr val="7F7F7F"/>
              </a:buClr>
              <a:buSzPts val="2800"/>
              <a:buFont typeface="Arial"/>
              <a:buAutoNum type="arabicPeriod"/>
            </a:pPr>
            <a:r>
              <a:rPr lang="en-CA" dirty="0"/>
              <a:t> A Move towards formal standardization</a:t>
            </a:r>
            <a:endParaRPr dirty="0"/>
          </a:p>
          <a:p>
            <a:pPr marL="914400" marR="0" lvl="1" indent="-381000" algn="l" rtl="0">
              <a:lnSpc>
                <a:spcPct val="90000"/>
              </a:lnSpc>
              <a:spcBef>
                <a:spcPts val="0"/>
              </a:spcBef>
              <a:spcAft>
                <a:spcPts val="0"/>
              </a:spcAft>
              <a:buSzPts val="2400"/>
              <a:buChar char="•"/>
            </a:pPr>
            <a:r>
              <a:rPr lang="en-CA" dirty="0"/>
              <a:t>The target is the PAS process for ISO - Launch ETA Q1 2020</a:t>
            </a:r>
            <a:endParaRPr dirty="0"/>
          </a:p>
        </p:txBody>
      </p:sp>
    </p:spTree>
    <p:extLst>
      <p:ext uri="{BB962C8B-B14F-4D97-AF65-F5344CB8AC3E}">
        <p14:creationId xmlns:p14="http://schemas.microsoft.com/office/powerpoint/2010/main" val="4138909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a:t>Coming Soon</a:t>
            </a:r>
            <a:endParaRPr sz="4400" b="0" i="0" u="none" strike="noStrike" cap="none">
              <a:solidFill>
                <a:srgbClr val="00B4C2"/>
              </a:solidFill>
              <a:latin typeface="Calibri"/>
              <a:ea typeface="Calibri"/>
              <a:cs typeface="Calibri"/>
              <a:sym typeface="Calibri"/>
            </a:endParaRPr>
          </a:p>
        </p:txBody>
      </p:sp>
      <p:sp>
        <p:nvSpPr>
          <p:cNvPr id="252" name="Google Shape;252;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
        <p:nvSpPr>
          <p:cNvPr id="253" name="Google Shape;253;p30"/>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rgbClr val="7F7F7F"/>
              </a:buClr>
              <a:buSzPts val="2800"/>
              <a:buFont typeface="Arial"/>
              <a:buAutoNum type="arabicPeriod"/>
            </a:pPr>
            <a:r>
              <a:rPr lang="en-CA" dirty="0"/>
              <a:t>New Board Member Announcements</a:t>
            </a:r>
          </a:p>
          <a:p>
            <a:pPr marL="457200" lvl="0" indent="-228600" algn="l" rtl="0">
              <a:spcBef>
                <a:spcPts val="0"/>
              </a:spcBef>
              <a:spcAft>
                <a:spcPts val="0"/>
              </a:spcAft>
              <a:buClr>
                <a:srgbClr val="7F7F7F"/>
              </a:buClr>
              <a:buSzPts val="2800"/>
              <a:buFont typeface="Arial"/>
              <a:buAutoNum type="arabicPeriod"/>
            </a:pPr>
            <a:endParaRPr dirty="0"/>
          </a:p>
          <a:p>
            <a:pPr marL="457200" lvl="0" indent="-228600" algn="l" rtl="0">
              <a:spcBef>
                <a:spcPts val="0"/>
              </a:spcBef>
              <a:spcAft>
                <a:spcPts val="0"/>
              </a:spcAft>
              <a:buClr>
                <a:srgbClr val="7F7F7F"/>
              </a:buClr>
              <a:buSzPts val="2800"/>
              <a:buFont typeface="Arial"/>
              <a:buAutoNum type="arabicPeriod"/>
            </a:pPr>
            <a:r>
              <a:rPr lang="en-CA" dirty="0"/>
              <a:t>New Conformant Organization Announcements</a:t>
            </a:r>
          </a:p>
          <a:p>
            <a:pPr marL="457200" lvl="0" indent="-228600" algn="l" rtl="0">
              <a:spcBef>
                <a:spcPts val="0"/>
              </a:spcBef>
              <a:spcAft>
                <a:spcPts val="0"/>
              </a:spcAft>
              <a:buClr>
                <a:srgbClr val="7F7F7F"/>
              </a:buClr>
              <a:buSzPts val="2800"/>
              <a:buFont typeface="Arial"/>
              <a:buAutoNum type="arabicPeriod"/>
            </a:pPr>
            <a:endParaRPr dirty="0"/>
          </a:p>
          <a:p>
            <a:pPr marL="457200" lvl="0" indent="-228600" algn="l" rtl="0">
              <a:spcBef>
                <a:spcPts val="0"/>
              </a:spcBef>
              <a:spcAft>
                <a:spcPts val="0"/>
              </a:spcAft>
              <a:buClr>
                <a:srgbClr val="7F7F7F"/>
              </a:buClr>
              <a:buSzPts val="2800"/>
              <a:buFont typeface="Arial"/>
              <a:buAutoNum type="arabicPeriod"/>
            </a:pPr>
            <a:r>
              <a:rPr lang="en-CA" dirty="0"/>
              <a:t>New Partnership Announcements</a:t>
            </a:r>
          </a:p>
          <a:p>
            <a:pPr marL="457200" lvl="0" indent="-228600" algn="l" rtl="0">
              <a:spcBef>
                <a:spcPts val="0"/>
              </a:spcBef>
              <a:spcAft>
                <a:spcPts val="0"/>
              </a:spcAft>
              <a:buClr>
                <a:srgbClr val="7F7F7F"/>
              </a:buClr>
              <a:buSzPts val="2800"/>
              <a:buFont typeface="Arial"/>
              <a:buAutoNum type="arabicPeriod"/>
            </a:pPr>
            <a:endParaRPr dirty="0"/>
          </a:p>
          <a:p>
            <a:pPr marL="457200" lvl="0" indent="-228600" algn="l" rtl="0">
              <a:spcBef>
                <a:spcPts val="0"/>
              </a:spcBef>
              <a:spcAft>
                <a:spcPts val="0"/>
              </a:spcAft>
              <a:buClr>
                <a:srgbClr val="7F7F7F"/>
              </a:buClr>
              <a:buSzPts val="2800"/>
              <a:buFont typeface="Arial"/>
              <a:buAutoNum type="arabicPeriod"/>
            </a:pPr>
            <a:r>
              <a:rPr lang="en-CA" dirty="0"/>
              <a:t>Increasingly Powerful Positioning for Procurement</a:t>
            </a:r>
            <a:endParaRPr dirty="0"/>
          </a:p>
          <a:p>
            <a:pPr marL="914400" lvl="1" indent="-381000" algn="l" rtl="0">
              <a:spcBef>
                <a:spcPts val="0"/>
              </a:spcBef>
              <a:spcAft>
                <a:spcPts val="0"/>
              </a:spcAft>
              <a:buSzPts val="2400"/>
              <a:buChar char="•"/>
            </a:pPr>
            <a:r>
              <a:rPr lang="en-CA" dirty="0"/>
              <a:t>Standardization</a:t>
            </a:r>
            <a:endParaRPr dirty="0"/>
          </a:p>
          <a:p>
            <a:pPr marL="914400" lvl="1" indent="-381000" algn="l" rtl="0">
              <a:spcBef>
                <a:spcPts val="0"/>
              </a:spcBef>
              <a:spcAft>
                <a:spcPts val="0"/>
              </a:spcAft>
              <a:buSzPts val="2400"/>
              <a:buChar char="•"/>
            </a:pPr>
            <a:r>
              <a:rPr lang="en-CA" dirty="0"/>
              <a:t>Deployment by board members</a:t>
            </a:r>
            <a:endParaRPr dirty="0"/>
          </a:p>
          <a:p>
            <a:pPr marL="914400" lvl="1" indent="-381000" algn="l" rtl="0">
              <a:spcBef>
                <a:spcPts val="0"/>
              </a:spcBef>
              <a:spcAft>
                <a:spcPts val="0"/>
              </a:spcAft>
              <a:buSzPts val="2400"/>
              <a:buChar char="•"/>
            </a:pPr>
            <a:r>
              <a:rPr lang="en-CA" dirty="0"/>
              <a:t>Deployment by community members</a:t>
            </a:r>
            <a:endParaRPr dirty="0"/>
          </a:p>
        </p:txBody>
      </p:sp>
    </p:spTree>
    <p:extLst>
      <p:ext uri="{BB962C8B-B14F-4D97-AF65-F5344CB8AC3E}">
        <p14:creationId xmlns:p14="http://schemas.microsoft.com/office/powerpoint/2010/main" val="1360619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8" name="Google Shape;318;p3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a:solidFill>
                  <a:srgbClr val="7F7F7F"/>
                </a:solidFill>
                <a:latin typeface="Calibri"/>
                <a:ea typeface="Calibri"/>
                <a:cs typeface="Calibri"/>
                <a:sym typeface="Calibri"/>
              </a:rPr>
              <a:t>Join the community:</a:t>
            </a:r>
            <a:br>
              <a:rPr lang="en-CA" sz="3200" b="0" i="0" u="none" strike="noStrike" cap="none">
                <a:solidFill>
                  <a:srgbClr val="7F7F7F"/>
                </a:solidFill>
                <a:latin typeface="Calibri"/>
                <a:ea typeface="Calibri"/>
                <a:cs typeface="Calibri"/>
                <a:sym typeface="Calibri"/>
              </a:rPr>
            </a:br>
            <a:r>
              <a:rPr lang="en-CA" sz="3200" b="0" i="0" u="none" strike="noStrike" cap="none">
                <a:solidFill>
                  <a:srgbClr val="7F7F7F"/>
                </a:solidFill>
                <a:latin typeface="Calibri"/>
                <a:ea typeface="Calibri"/>
                <a:cs typeface="Calibri"/>
                <a:sym typeface="Calibri"/>
              </a:rPr>
              <a:t>https://www.openchainproject.org/community</a:t>
            </a:r>
            <a:endParaRPr sz="28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a:solidFill>
                  <a:srgbClr val="7F7F7F"/>
                </a:solidFill>
                <a:latin typeface="Calibri"/>
                <a:ea typeface="Calibri"/>
                <a:cs typeface="Calibri"/>
                <a:sym typeface="Calibri"/>
              </a:rPr>
              <a:t>Self-certify your organization:</a:t>
            </a:r>
            <a:br>
              <a:rPr lang="en-CA" sz="3200" b="0" i="0" u="none" strike="noStrike" cap="none">
                <a:solidFill>
                  <a:srgbClr val="7F7F7F"/>
                </a:solidFill>
                <a:latin typeface="Calibri"/>
                <a:ea typeface="Calibri"/>
                <a:cs typeface="Calibri"/>
                <a:sym typeface="Calibri"/>
              </a:rPr>
            </a:br>
            <a:r>
              <a:rPr lang="en-CA" sz="3200" b="0" i="0" u="none" strike="noStrike" cap="none">
                <a:solidFill>
                  <a:srgbClr val="7F7F7F"/>
                </a:solidFill>
                <a:latin typeface="Calibri"/>
                <a:ea typeface="Calibri"/>
                <a:cs typeface="Calibri"/>
                <a:sym typeface="Calibri"/>
              </a:rPr>
              <a:t>https://certification.openchainproject.org</a:t>
            </a:r>
            <a:endParaRPr sz="2800" b="0" i="0" u="none" strike="noStrike" cap="none">
              <a:solidFill>
                <a:srgbClr val="7F7F7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400" b="0" i="0" u="none" strike="noStrike" cap="none" dirty="0">
                <a:solidFill>
                  <a:schemeClr val="lt1"/>
                </a:solidFill>
                <a:latin typeface="Calibri"/>
                <a:ea typeface="Calibri"/>
                <a:cs typeface="Calibri"/>
                <a:sym typeface="Calibri"/>
              </a:rPr>
              <a:t>Questions?</a:t>
            </a:r>
            <a:endParaRPr sz="4400" b="0" i="0" u="none" strike="noStrike" cap="none" dirty="0">
              <a:solidFill>
                <a:schemeClr val="lt1"/>
              </a:solidFill>
              <a:latin typeface="Calibri"/>
              <a:ea typeface="Calibri"/>
              <a:cs typeface="Calibri"/>
              <a:sym typeface="Calibri"/>
            </a:endParaRPr>
          </a:p>
        </p:txBody>
      </p:sp>
      <p:sp>
        <p:nvSpPr>
          <p:cNvPr id="327" name="Google Shape;327;p40"/>
          <p:cNvSpPr txBox="1">
            <a:spLocks noGrp="1"/>
          </p:cNvSpPr>
          <p:nvPr>
            <p:ph type="ftr" idx="11"/>
          </p:nvPr>
        </p:nvSpPr>
        <p:spPr>
          <a:xfrm>
            <a:off x="4038600" y="6237288"/>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a:solidFill>
                  <a:srgbClr val="888888"/>
                </a:solidFill>
                <a:latin typeface="Calibri"/>
                <a:ea typeface="Calibri"/>
                <a:cs typeface="Calibri"/>
                <a:sym typeface="Calibri"/>
              </a:rPr>
              <a:t>OpenChain Project - The Linux Foundation</a:t>
            </a:r>
            <a:endParaRPr sz="1200" b="0" i="0" u="none" strike="noStrike" cap="none">
              <a:solidFill>
                <a:srgbClr val="888888"/>
              </a:solidFill>
              <a:latin typeface="Calibri"/>
              <a:ea typeface="Calibri"/>
              <a:cs typeface="Calibri"/>
              <a:sym typeface="Calibri"/>
            </a:endParaRPr>
          </a:p>
        </p:txBody>
      </p:sp>
      <p:sp>
        <p:nvSpPr>
          <p:cNvPr id="328" name="Google Shape;328;p4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300"/>
              <a:buFont typeface="Calibri"/>
              <a:buNone/>
            </a:pPr>
            <a:fld id="{00000000-1234-1234-1234-123412341234}" type="slidenum">
              <a:rPr lang="en-CA" sz="1200" b="0" i="0" u="none" strike="noStrike" cap="none">
                <a:solidFill>
                  <a:srgbClr val="898989"/>
                </a:solidFill>
                <a:latin typeface="Calibri"/>
                <a:ea typeface="Calibri"/>
                <a:cs typeface="Calibri"/>
                <a:sym typeface="Calibri"/>
              </a:rPr>
              <a:t>43</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pic>
        <p:nvPicPr>
          <p:cNvPr id="2" name="Picture 1" descr="Screen Shot 2018-08-10 at 14.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383" y="214193"/>
            <a:ext cx="7619618" cy="5929801"/>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pic>
        <p:nvPicPr>
          <p:cNvPr id="2" name="Picture 1" descr="Screen Shot 2018-08-10 at 14.15.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361" y="838907"/>
            <a:ext cx="8116244" cy="384453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1191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Let’s provide business context</a:t>
            </a:r>
            <a:endParaRPr sz="3600" b="0" i="0" u="none" strike="noStrike" cap="none" dirty="0">
              <a:solidFill>
                <a:srgbClr val="00B4C2"/>
              </a:solidFill>
              <a:latin typeface="Calibri"/>
              <a:ea typeface="Calibri"/>
              <a:cs typeface="Calibri"/>
              <a:sym typeface="Calibri"/>
            </a:endParaRP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770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x-none" sz="3600" b="0" i="0" u="none" strike="noStrike" cap="none" dirty="0">
                <a:solidFill>
                  <a:srgbClr val="00B4C2"/>
                </a:solidFill>
                <a:latin typeface="Calibri"/>
                <a:ea typeface="Calibri"/>
                <a:cs typeface="Calibri"/>
                <a:sym typeface="Calibri"/>
              </a:rPr>
              <a:t>The internal company dialogue</a:t>
            </a:r>
            <a:r>
              <a:rPr lang="mr-IN" sz="3600" b="0" i="0" u="none" strike="noStrike" cap="none" dirty="0">
                <a:solidFill>
                  <a:srgbClr val="00B4C2"/>
                </a:solidFill>
                <a:latin typeface="Calibri"/>
                <a:ea typeface="Calibri"/>
                <a:cs typeface="Calibri"/>
                <a:sym typeface="Calibri"/>
              </a:rPr>
              <a:t>…</a:t>
            </a:r>
          </a:p>
        </p:txBody>
      </p:sp>
      <p:sp>
        <p:nvSpPr>
          <p:cNvPr id="167" name="Google Shape;167;p19"/>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525969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2073</Words>
  <Application>Microsoft Macintosh PowerPoint</Application>
  <PresentationFormat>Widescreen</PresentationFormat>
  <Paragraphs>247</Paragraphs>
  <Slides>43</Slides>
  <Notes>43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メイリオ</vt:lpstr>
      <vt:lpstr>ＭＳ Ｐゴシック</vt:lpstr>
      <vt:lpstr>Roboto</vt:lpstr>
      <vt:lpstr>Arial</vt:lpstr>
      <vt:lpstr>Calibri</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Compliance – A gateway to access</vt:lpstr>
      <vt:lpstr>Let’s provide business context</vt:lpstr>
      <vt:lpstr>The internal company dialogue…</vt:lpstr>
      <vt:lpstr>We use Open Source and get billions of dollars of code</vt:lpstr>
      <vt:lpstr>This code was created by other people</vt:lpstr>
      <vt:lpstr>How we respect their rights?</vt:lpstr>
      <vt:lpstr>How do we meet our legal requirements?</vt:lpstr>
      <vt:lpstr>Welcome To The Stack</vt:lpstr>
      <vt:lpstr>https://www.spdx.org</vt:lpstr>
      <vt:lpstr>http://www.todogroup.org</vt:lpstr>
      <vt:lpstr>https://www.fossology.org</vt:lpstr>
      <vt:lpstr>Welcome To The Stack</vt:lpstr>
      <vt:lpstr>“How do I trust my open source supply chain?”</vt:lpstr>
      <vt:lpstr>OpenChain Adoption – A Story of Levels</vt:lpstr>
      <vt:lpstr>There are three parts to OpenChain Project:</vt:lpstr>
      <vt:lpstr>The OpenChain Specification defines the requirements for a quality compliance program. </vt:lpstr>
      <vt:lpstr>PowerPoint Presentation</vt:lpstr>
      <vt:lpstr> The OpenChain Specification confirms a company has open source processes, policies and training.  Companies have the flexibility to decide each specific process, policies and training.</vt:lpstr>
      <vt:lpstr>Common requirements for suppliers and customers makes everything simpler.  Learn more here: https://www.openchainproject.org/spec</vt:lpstr>
      <vt:lpstr>OpenChain Conformance allows organizations to show they meet these requirements. </vt:lpstr>
      <vt:lpstr>PowerPoint Presentation</vt:lpstr>
      <vt:lpstr>If a company can answer Yes to each question they are OpenChain Conformant.  Learn more here: https://www.openchainproject.org/conformance</vt:lpstr>
      <vt:lpstr>The OpenChain Curriculum provides reference open source processes and solutions.   Learn more here: https://www.openchainproject.org/curriculum</vt:lpstr>
      <vt:lpstr>PowerPoint Presentation</vt:lpstr>
      <vt:lpstr>PowerPoint Presentation</vt:lpstr>
      <vt:lpstr>PowerPoint Presentation</vt:lpstr>
      <vt:lpstr>The OpenChain Curriculum can be used for any open source training program.  Learn more here: https://www.openchainproject.org/curriculum</vt:lpstr>
      <vt:lpstr>The goal is to build trust by having organizations conformant with the OpenChain Specification.</vt:lpstr>
      <vt:lpstr>PowerPoint Presentation</vt:lpstr>
      <vt:lpstr>Scale of Platinum Members:</vt:lpstr>
      <vt:lpstr>PowerPoint Presentation</vt:lpstr>
      <vt:lpstr>Work Teams supporting OpenChain:</vt:lpstr>
      <vt:lpstr>PowerPoint Presentation</vt:lpstr>
      <vt:lpstr>Progress Since Last Year</vt:lpstr>
      <vt:lpstr>Coming Soon</vt:lpstr>
      <vt:lpstr>Be part of this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Coughlan Shane</cp:lastModifiedBy>
  <cp:revision>25</cp:revision>
  <dcterms:modified xsi:type="dcterms:W3CDTF">2018-10-31T03:21:36Z</dcterms:modified>
</cp:coreProperties>
</file>